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96" r:id="rId3"/>
    <p:sldId id="257" r:id="rId4"/>
    <p:sldId id="295" r:id="rId5"/>
    <p:sldId id="261" r:id="rId6"/>
    <p:sldId id="297" r:id="rId7"/>
    <p:sldId id="298" r:id="rId8"/>
    <p:sldId id="288" r:id="rId9"/>
    <p:sldId id="289" r:id="rId10"/>
    <p:sldId id="299" r:id="rId11"/>
    <p:sldId id="301" r:id="rId12"/>
    <p:sldId id="282" r:id="rId13"/>
    <p:sldId id="264" r:id="rId14"/>
    <p:sldId id="268" r:id="rId15"/>
    <p:sldId id="269" r:id="rId16"/>
    <p:sldId id="271" r:id="rId17"/>
    <p:sldId id="272" r:id="rId18"/>
    <p:sldId id="267" r:id="rId19"/>
    <p:sldId id="286" r:id="rId20"/>
    <p:sldId id="27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5" r:id="rId30"/>
    <p:sldId id="281" r:id="rId31"/>
    <p:sldId id="284" r:id="rId32"/>
    <p:sldId id="283" r:id="rId33"/>
    <p:sldId id="262" r:id="rId34"/>
    <p:sldId id="287" r:id="rId35"/>
    <p:sldId id="290" r:id="rId36"/>
    <p:sldId id="293" r:id="rId37"/>
    <p:sldId id="294" r:id="rId38"/>
    <p:sldId id="291" r:id="rId39"/>
    <p:sldId id="292" r:id="rId40"/>
    <p:sldId id="302" r:id="rId4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60" autoAdjust="0"/>
    <p:restoredTop sz="94660"/>
  </p:normalViewPr>
  <p:slideViewPr>
    <p:cSldViewPr>
      <p:cViewPr>
        <p:scale>
          <a:sx n="75" d="100"/>
          <a:sy n="75" d="100"/>
        </p:scale>
        <p:origin x="-2604" y="-70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AE156-832D-4CE2-95FF-11DFDE48E114}" type="datetimeFigureOut">
              <a:rPr lang="en-GB" smtClean="0"/>
              <a:t>06/11/2014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730F9-1EDF-4124-874E-D0FE09E49B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941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30F9-1EDF-4124-874E-D0FE09E49B6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8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30F9-1EDF-4124-874E-D0FE09E49B6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8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C730F9-1EDF-4124-874E-D0FE09E49B6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49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Picture 3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10" Type="http://schemas.openxmlformats.org/officeDocument/2006/relationships/image" Target="../media/image32.w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gif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12" Type="http://schemas.openxmlformats.org/officeDocument/2006/relationships/image" Target="../media/image4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4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wmf"/><Relationship Id="rId12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4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4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4.png"/><Relationship Id="rId7" Type="http://schemas.openxmlformats.org/officeDocument/2006/relationships/image" Target="../media/image52.gif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1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9.png"/><Relationship Id="rId10" Type="http://schemas.openxmlformats.org/officeDocument/2006/relationships/image" Target="../media/image54.emf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4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4.png"/><Relationship Id="rId7" Type="http://schemas.openxmlformats.org/officeDocument/2006/relationships/image" Target="../media/image52.gif"/><Relationship Id="rId12" Type="http://schemas.openxmlformats.org/officeDocument/2006/relationships/image" Target="../media/image5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1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39.png"/><Relationship Id="rId10" Type="http://schemas.openxmlformats.org/officeDocument/2006/relationships/image" Target="../media/image54.emf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4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10" Type="http://schemas.openxmlformats.org/officeDocument/2006/relationships/image" Target="../media/image60.png"/><Relationship Id="rId4" Type="http://schemas.openxmlformats.org/officeDocument/2006/relationships/image" Target="../media/image39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5.png"/><Relationship Id="rId7" Type="http://schemas.openxmlformats.org/officeDocument/2006/relationships/image" Target="../media/image5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61.emf"/><Relationship Id="rId10" Type="http://schemas.openxmlformats.org/officeDocument/2006/relationships/image" Target="../media/image62.jpeg"/><Relationship Id="rId4" Type="http://schemas.openxmlformats.org/officeDocument/2006/relationships/image" Target="../media/image39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40.gif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1.png"/><Relationship Id="rId11" Type="http://schemas.openxmlformats.org/officeDocument/2006/relationships/image" Target="../media/image45.wmf"/><Relationship Id="rId5" Type="http://schemas.openxmlformats.org/officeDocument/2006/relationships/image" Target="../media/image61.emf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gif"/><Relationship Id="rId5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microsoft.com/office/2007/relationships/hdphoto" Target="../media/hdphoto1.wdp"/><Relationship Id="rId5" Type="http://schemas.openxmlformats.org/officeDocument/2006/relationships/image" Target="../media/image69.jpe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image" Target="../media/image4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.png"/><Relationship Id="rId9" Type="http://schemas.openxmlformats.org/officeDocument/2006/relationships/image" Target="../media/image71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4.emf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81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78.w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0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3.png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5.png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77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7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6.png"/><Relationship Id="rId10" Type="http://schemas.openxmlformats.org/officeDocument/2006/relationships/image" Target="../media/image18.jpe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3.jpeg"/><Relationship Id="rId5" Type="http://schemas.openxmlformats.org/officeDocument/2006/relationships/image" Target="../media/image22.png"/><Relationship Id="rId10" Type="http://schemas.openxmlformats.org/officeDocument/2006/relationships/image" Target="../media/image9.png"/><Relationship Id="rId4" Type="http://schemas.openxmlformats.org/officeDocument/2006/relationships/image" Target="../media/image21.emf"/><Relationship Id="rId9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wmf"/><Relationship Id="rId11" Type="http://schemas.openxmlformats.org/officeDocument/2006/relationships/image" Target="../media/image26.png"/><Relationship Id="rId5" Type="http://schemas.openxmlformats.org/officeDocument/2006/relationships/image" Target="../media/image7.pn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/>
          <p:nvPr/>
        </p:nvPicPr>
        <p:blipFill rotWithShape="1">
          <a:blip r:embed="rId2"/>
          <a:srcRect t="14538"/>
          <a:stretch/>
        </p:blipFill>
        <p:spPr>
          <a:xfrm>
            <a:off x="2772000" y="35421"/>
            <a:ext cx="4716000" cy="4030387"/>
          </a:xfrm>
          <a:prstGeom prst="rect">
            <a:avLst/>
          </a:prstGeom>
          <a:ln>
            <a:noFill/>
          </a:ln>
        </p:spPr>
      </p:pic>
      <p:sp>
        <p:nvSpPr>
          <p:cNvPr id="37" name="CustomShape 1"/>
          <p:cNvSpPr/>
          <p:nvPr/>
        </p:nvSpPr>
        <p:spPr>
          <a:xfrm>
            <a:off x="2012785" y="4065807"/>
            <a:ext cx="6408712" cy="216230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u="sng" dirty="0">
                <a:solidFill>
                  <a:srgbClr val="333333"/>
                </a:solidFill>
                <a:latin typeface="Ubuntu Medium"/>
              </a:rPr>
              <a:t>Lecture </a:t>
            </a:r>
            <a:r>
              <a:rPr lang="en-GB" sz="2400" u="sng" dirty="0" smtClean="0">
                <a:solidFill>
                  <a:srgbClr val="333333"/>
                </a:solidFill>
                <a:latin typeface="Ubuntu Medium"/>
              </a:rPr>
              <a:t>6</a:t>
            </a:r>
            <a:endParaRPr u="sng" dirty="0"/>
          </a:p>
          <a:p>
            <a:pPr algn="ctr">
              <a:lnSpc>
                <a:spcPct val="100000"/>
              </a:lnSpc>
            </a:pPr>
            <a:r>
              <a:rPr lang="en-GB" sz="2800" dirty="0" smtClean="0">
                <a:solidFill>
                  <a:srgbClr val="333333"/>
                </a:solidFill>
                <a:latin typeface="Ubuntu Medium"/>
              </a:rPr>
              <a:t>Junction characterisation</a:t>
            </a:r>
            <a:endParaRPr dirty="0"/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GB" sz="2000" dirty="0" smtClean="0">
                <a:solidFill>
                  <a:srgbClr val="333333"/>
                </a:solidFill>
                <a:latin typeface="Ubuntu"/>
              </a:rPr>
              <a:t>Jon Major</a:t>
            </a:r>
          </a:p>
          <a:p>
            <a:pPr algn="ctr">
              <a:lnSpc>
                <a:spcPct val="10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GB" sz="1000" dirty="0">
                <a:solidFill>
                  <a:srgbClr val="333333"/>
                </a:solidFill>
                <a:latin typeface="Ubuntu"/>
              </a:rPr>
              <a:t>Nov </a:t>
            </a:r>
            <a:r>
              <a:rPr lang="en-GB" sz="1000" dirty="0" smtClean="0">
                <a:solidFill>
                  <a:srgbClr val="333333"/>
                </a:solidFill>
                <a:latin typeface="Ubuntu"/>
              </a:rPr>
              <a:t>6</a:t>
            </a:r>
            <a:r>
              <a:rPr lang="en-GB" sz="1000" baseline="30000" dirty="0" smtClean="0">
                <a:solidFill>
                  <a:srgbClr val="333333"/>
                </a:solidFill>
                <a:latin typeface="Ubuntu"/>
              </a:rPr>
              <a:t>th</a:t>
            </a:r>
            <a:r>
              <a:rPr lang="en-GB" sz="1000" dirty="0" smtClean="0">
                <a:solidFill>
                  <a:srgbClr val="333333"/>
                </a:solidFill>
                <a:latin typeface="Ubuntu"/>
              </a:rPr>
              <a:t> </a:t>
            </a:r>
            <a:r>
              <a:rPr lang="en-GB" sz="1000" dirty="0">
                <a:solidFill>
                  <a:srgbClr val="333333"/>
                </a:solidFill>
                <a:latin typeface="Ubuntu"/>
              </a:rPr>
              <a:t>2014</a:t>
            </a:r>
            <a:endParaRPr dirty="0"/>
          </a:p>
        </p:txBody>
      </p:sp>
      <p:pic>
        <p:nvPicPr>
          <p:cNvPr id="38" name="Picture 37"/>
          <p:cNvPicPr/>
          <p:nvPr/>
        </p:nvPicPr>
        <p:blipFill>
          <a:blip r:embed="rId3"/>
          <a:stretch>
            <a:fillRect/>
          </a:stretch>
        </p:blipFill>
        <p:spPr>
          <a:xfrm>
            <a:off x="3788290" y="6235930"/>
            <a:ext cx="2590560" cy="596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J-V-T analysis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/>
          <a:srcRect l="6349" b="5170"/>
          <a:stretch>
            <a:fillRect/>
          </a:stretch>
        </p:blipFill>
        <p:spPr bwMode="auto">
          <a:xfrm>
            <a:off x="287784" y="1448370"/>
            <a:ext cx="449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18a"/>
          <p:cNvPicPr>
            <a:picLocks noChangeAspect="1" noChangeArrowheads="1"/>
          </p:cNvPicPr>
          <p:nvPr/>
        </p:nvPicPr>
        <p:blipFill>
          <a:blip r:embed="rId5"/>
          <a:srcRect l="6253" t="50819" r="16631" b="1639"/>
          <a:stretch>
            <a:fillRect/>
          </a:stretch>
        </p:blipFill>
        <p:spPr bwMode="auto">
          <a:xfrm>
            <a:off x="10728944" y="2555701"/>
            <a:ext cx="3429000" cy="268763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56824" y="5759568"/>
            <a:ext cx="9114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Influence of barrier height changes as a function of temperature</a:t>
            </a:r>
          </a:p>
          <a:p>
            <a:endParaRPr lang="en-GB" dirty="0"/>
          </a:p>
          <a:p>
            <a:r>
              <a:rPr lang="en-GB" dirty="0" smtClean="0"/>
              <a:t>By measuring J-V curves as a function of temperature we can extract the barrier height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-4104704" y="6128900"/>
            <a:ext cx="3247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This back-contact diode opposes the main junction diode and leads to the phenomenon of “roll-over” at high forward bias.</a:t>
            </a:r>
            <a:endParaRPr lang="en-GB" dirty="0"/>
          </a:p>
        </p:txBody>
      </p:sp>
      <p:pic>
        <p:nvPicPr>
          <p:cNvPr id="35842" name="Picture 2" descr="C:\Users\Jon\AppData\Local\Microsoft\Windows\Temporary Internet Files\Content.Outlook\EX5KHOBQ\photo (27)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28" y="1565176"/>
            <a:ext cx="4463719" cy="334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989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J-V-T analysis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 l="6349" b="5170"/>
          <a:stretch>
            <a:fillRect/>
          </a:stretch>
        </p:blipFill>
        <p:spPr bwMode="auto">
          <a:xfrm>
            <a:off x="-5353270" y="1979637"/>
            <a:ext cx="449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18a"/>
          <p:cNvPicPr>
            <a:picLocks noChangeAspect="1" noChangeArrowheads="1"/>
          </p:cNvPicPr>
          <p:nvPr/>
        </p:nvPicPr>
        <p:blipFill>
          <a:blip r:embed="rId6"/>
          <a:srcRect l="6253" t="50819" r="16631" b="1639"/>
          <a:stretch>
            <a:fillRect/>
          </a:stretch>
        </p:blipFill>
        <p:spPr bwMode="auto">
          <a:xfrm>
            <a:off x="10728944" y="2555701"/>
            <a:ext cx="3429000" cy="268763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-3888680" y="8004447"/>
            <a:ext cx="472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a non-ohmic contact is formed this results in the creation of a back contact junction diode.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935856" y="6315709"/>
            <a:ext cx="773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Fitting to exponential region allows us to extract a value in </a:t>
            </a:r>
            <a:r>
              <a:rPr lang="en-GB" dirty="0" err="1" smtClean="0"/>
              <a:t>eV</a:t>
            </a:r>
            <a:r>
              <a:rPr lang="en-GB" dirty="0" smtClean="0"/>
              <a:t> for the barrier height. Generally anything &lt; 0.3eV is considered a good contact</a:t>
            </a:r>
            <a:endParaRPr lang="en-GB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1" y="2730384"/>
            <a:ext cx="5022029" cy="3239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828" y="3021411"/>
            <a:ext cx="4224907" cy="2539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351132"/>
              </p:ext>
            </p:extLst>
          </p:nvPr>
        </p:nvGraphicFramePr>
        <p:xfrm>
          <a:off x="3960192" y="1324685"/>
          <a:ext cx="4177927" cy="804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Equation" r:id="rId9" imgW="2044440" imgH="393480" progId="Equation.3">
                  <p:embed/>
                </p:oleObj>
              </mc:Choice>
              <mc:Fallback>
                <p:oleObj name="Equation" r:id="rId9" imgW="204444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192" y="1324685"/>
                        <a:ext cx="4177927" cy="80410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385D8A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ight Arrow 3"/>
          <p:cNvSpPr/>
          <p:nvPr/>
        </p:nvSpPr>
        <p:spPr>
          <a:xfrm>
            <a:off x="5112320" y="4139877"/>
            <a:ext cx="1080120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944494" y="4874007"/>
            <a:ext cx="141577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Measure R</a:t>
            </a:r>
            <a:r>
              <a:rPr lang="en-GB" baseline="-25000" dirty="0" smtClean="0"/>
              <a:t>S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341611" y="1403573"/>
            <a:ext cx="2852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Series resistance varies with temperature via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657996" y="2247924"/>
            <a:ext cx="1827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Ohmic resistance</a:t>
            </a:r>
            <a:endParaRPr lang="en-GB" sz="1400" dirty="0"/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V="1">
            <a:off x="4571820" y="1928995"/>
            <a:ext cx="239610" cy="3189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21820" y="2250925"/>
            <a:ext cx="1827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Ohmic temperature</a:t>
            </a:r>
          </a:p>
          <a:p>
            <a:r>
              <a:rPr lang="en-GB" sz="1400" dirty="0" smtClean="0"/>
              <a:t>dependence</a:t>
            </a:r>
            <a:endParaRPr lang="en-GB" sz="1400" dirty="0"/>
          </a:p>
        </p:txBody>
      </p:sp>
      <p:cxnSp>
        <p:nvCxnSpPr>
          <p:cNvPr id="24" name="Straight Arrow Connector 23"/>
          <p:cNvCxnSpPr>
            <a:stCxn id="23" idx="0"/>
          </p:cNvCxnSpPr>
          <p:nvPr/>
        </p:nvCxnSpPr>
        <p:spPr>
          <a:xfrm flipH="1" flipV="1">
            <a:off x="5976416" y="1928995"/>
            <a:ext cx="559228" cy="321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801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A cautionary tale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008" y="1403005"/>
            <a:ext cx="6035624" cy="5917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5472360" y="2771725"/>
            <a:ext cx="2232248" cy="0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81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Errors in J-V analysis (J-V)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16072"/>
          <a:stretch/>
        </p:blipFill>
        <p:spPr>
          <a:xfrm>
            <a:off x="286748" y="4455797"/>
            <a:ext cx="3190645" cy="2851252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635896" y="4499917"/>
            <a:ext cx="5598086" cy="263522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High Voc and FF are reliable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J</a:t>
            </a:r>
            <a:r>
              <a:rPr lang="en-US" sz="2000" baseline="-25000" dirty="0" err="1" smtClean="0"/>
              <a:t>sc</a:t>
            </a:r>
            <a:r>
              <a:rPr lang="en-US" sz="2000" dirty="0" smtClean="0"/>
              <a:t> values are very sensitive to calibration or contact size errors</a:t>
            </a:r>
          </a:p>
          <a:p>
            <a:endParaRPr lang="en-US" sz="2000" dirty="0" smtClean="0"/>
          </a:p>
          <a:p>
            <a:r>
              <a:rPr lang="en-US" sz="2000" dirty="0" smtClean="0"/>
              <a:t>Contacts should be minimum of 0.25cm</a:t>
            </a:r>
            <a:r>
              <a:rPr lang="en-US" sz="2000" baseline="30000" dirty="0" smtClean="0"/>
              <a:t>2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If it looks to good to be true it usually is!</a:t>
            </a:r>
            <a:endParaRPr lang="en-US" sz="2000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t="742" r="52250" b="49258"/>
          <a:stretch/>
        </p:blipFill>
        <p:spPr bwMode="auto">
          <a:xfrm>
            <a:off x="235450" y="1756916"/>
            <a:ext cx="2322285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4" t="50000" r="13197"/>
          <a:stretch/>
        </p:blipFill>
        <p:spPr bwMode="auto">
          <a:xfrm>
            <a:off x="2574528" y="1756915"/>
            <a:ext cx="3149600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140" y="1247085"/>
            <a:ext cx="400050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67197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016" y="3620353"/>
            <a:ext cx="4322762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image file: c3ee42541j-f5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104" y="-222008"/>
            <a:ext cx="37338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" y="1403573"/>
            <a:ext cx="5373119" cy="2814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3" t="18703" r="18751" b="32322"/>
          <a:stretch/>
        </p:blipFill>
        <p:spPr bwMode="auto">
          <a:xfrm>
            <a:off x="-9793336" y="3491805"/>
            <a:ext cx="6598132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Group 3"/>
          <p:cNvGrpSpPr>
            <a:grpSpLocks noChangeAspect="1"/>
          </p:cNvGrpSpPr>
          <p:nvPr/>
        </p:nvGrpSpPr>
        <p:grpSpPr bwMode="auto">
          <a:xfrm>
            <a:off x="-6777665" y="0"/>
            <a:ext cx="5805716" cy="2651994"/>
            <a:chOff x="1800" y="2171"/>
            <a:chExt cx="7087" cy="3237"/>
          </a:xfrm>
        </p:grpSpPr>
        <p:sp>
          <p:nvSpPr>
            <p:cNvPr id="17" name="AutoShape 22"/>
            <p:cNvSpPr>
              <a:spLocks noChangeAspect="1" noChangeArrowheads="1" noTextEdit="1"/>
            </p:cNvSpPr>
            <p:nvPr/>
          </p:nvSpPr>
          <p:spPr bwMode="auto">
            <a:xfrm>
              <a:off x="1800" y="2171"/>
              <a:ext cx="7087" cy="3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8" name="Group 19"/>
            <p:cNvGrpSpPr>
              <a:grpSpLocks/>
            </p:cNvGrpSpPr>
            <p:nvPr/>
          </p:nvGrpSpPr>
          <p:grpSpPr bwMode="auto">
            <a:xfrm>
              <a:off x="3587" y="3628"/>
              <a:ext cx="4143" cy="1098"/>
              <a:chOff x="947" y="2419"/>
              <a:chExt cx="1873" cy="439"/>
            </a:xfrm>
          </p:grpSpPr>
          <p:sp>
            <p:nvSpPr>
              <p:cNvPr id="34" name="Rectangle 21"/>
              <p:cNvSpPr>
                <a:spLocks noChangeArrowheads="1"/>
              </p:cNvSpPr>
              <p:nvPr/>
            </p:nvSpPr>
            <p:spPr bwMode="auto">
              <a:xfrm flipV="1">
                <a:off x="947" y="2419"/>
                <a:ext cx="1873" cy="439"/>
              </a:xfrm>
              <a:prstGeom prst="rect">
                <a:avLst/>
              </a:prstGeom>
              <a:solidFill>
                <a:srgbClr val="C0C0C0">
                  <a:alpha val="59000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Line 20"/>
              <p:cNvSpPr>
                <a:spLocks noChangeShapeType="1"/>
              </p:cNvSpPr>
              <p:nvPr/>
            </p:nvSpPr>
            <p:spPr bwMode="auto">
              <a:xfrm>
                <a:off x="948" y="2616"/>
                <a:ext cx="1866" cy="0"/>
              </a:xfrm>
              <a:prstGeom prst="line">
                <a:avLst/>
              </a:prstGeom>
              <a:noFill/>
              <a:ln w="222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 flipV="1">
              <a:off x="3582" y="2171"/>
              <a:ext cx="4689" cy="997"/>
            </a:xfrm>
            <a:prstGeom prst="rect">
              <a:avLst/>
            </a:prstGeom>
            <a:solidFill>
              <a:srgbClr val="BBE0E3">
                <a:alpha val="59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 flipV="1">
              <a:off x="3575" y="3161"/>
              <a:ext cx="4705" cy="67"/>
            </a:xfrm>
            <a:prstGeom prst="rect">
              <a:avLst/>
            </a:prstGeom>
            <a:solidFill>
              <a:srgbClr val="FFFFFF">
                <a:alpha val="59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 flipV="1">
              <a:off x="3587" y="3228"/>
              <a:ext cx="4143" cy="400"/>
            </a:xfrm>
            <a:prstGeom prst="rect">
              <a:avLst/>
            </a:prstGeom>
            <a:solidFill>
              <a:srgbClr val="FFFF00">
                <a:alpha val="59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4865" y="3731"/>
              <a:ext cx="219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837" tIns="32918" rIns="65837" bIns="3291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zh-CN" sz="8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SimSun" pitchFamily="2" charset="-122"/>
                  <a:cs typeface="Arial" pitchFamily="34" charset="0"/>
                </a:rPr>
                <a:t>n</a:t>
              </a:r>
              <a:r>
                <a:rPr kumimoji="0" lang="en-GB" altLang="zh-CN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SimSun" pitchFamily="2" charset="-122"/>
                  <a:cs typeface="Arial" pitchFamily="34" charset="0"/>
                </a:rPr>
                <a:t>-type CdTe</a:t>
              </a:r>
              <a:endPara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4876" y="4267"/>
              <a:ext cx="2195" cy="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837" tIns="32918" rIns="65837" bIns="3291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zh-CN" sz="8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SimSun" pitchFamily="2" charset="-122"/>
                  <a:cs typeface="Arial" pitchFamily="34" charset="0"/>
                </a:rPr>
                <a:t>p</a:t>
              </a:r>
              <a:r>
                <a:rPr kumimoji="0" lang="en-GB" altLang="zh-CN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SimSun" pitchFamily="2" charset="-122"/>
                  <a:cs typeface="Arial" pitchFamily="34" charset="0"/>
                </a:rPr>
                <a:t>-type CdTe</a:t>
              </a:r>
              <a:endPara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4890" y="3291"/>
              <a:ext cx="219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837" tIns="32918" rIns="65837" bIns="3291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zh-CN" sz="800" b="1" i="1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SimSun" pitchFamily="2" charset="-122"/>
                  <a:cs typeface="Arial" pitchFamily="34" charset="0"/>
                </a:rPr>
                <a:t>n</a:t>
              </a:r>
              <a:r>
                <a:rPr kumimoji="0" lang="en-GB" altLang="zh-CN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SimSun" pitchFamily="2" charset="-122"/>
                  <a:cs typeface="Arial" pitchFamily="34" charset="0"/>
                </a:rPr>
                <a:t>-type CdS</a:t>
              </a:r>
              <a:endPara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Line 12"/>
            <p:cNvSpPr>
              <a:spLocks noChangeShapeType="1"/>
            </p:cNvSpPr>
            <p:nvPr/>
          </p:nvSpPr>
          <p:spPr bwMode="auto">
            <a:xfrm>
              <a:off x="3065" y="3896"/>
              <a:ext cx="405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1800" y="3651"/>
              <a:ext cx="219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837" tIns="32918" rIns="65837" bIns="3291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zh-CN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SimSun" pitchFamily="2" charset="-122"/>
                  <a:cs typeface="Arial" pitchFamily="34" charset="0"/>
                </a:rPr>
                <a:t>Junction position</a:t>
              </a:r>
              <a:endPara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 flipV="1">
              <a:off x="4980" y="4726"/>
              <a:ext cx="1745" cy="10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Line 9"/>
            <p:cNvSpPr>
              <a:spLocks noChangeShapeType="1"/>
            </p:cNvSpPr>
            <p:nvPr/>
          </p:nvSpPr>
          <p:spPr bwMode="auto">
            <a:xfrm>
              <a:off x="5922" y="4833"/>
              <a:ext cx="0" cy="5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8"/>
            <p:cNvSpPr>
              <a:spLocks noChangeShapeType="1"/>
            </p:cNvSpPr>
            <p:nvPr/>
          </p:nvSpPr>
          <p:spPr bwMode="auto">
            <a:xfrm rot="5400000">
              <a:off x="7362" y="3935"/>
              <a:ext cx="14" cy="29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 flipV="1">
              <a:off x="7800" y="3236"/>
              <a:ext cx="390" cy="10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Line 6"/>
            <p:cNvSpPr>
              <a:spLocks noChangeShapeType="1"/>
            </p:cNvSpPr>
            <p:nvPr/>
          </p:nvSpPr>
          <p:spPr bwMode="auto">
            <a:xfrm>
              <a:off x="7995" y="3341"/>
              <a:ext cx="0" cy="5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5"/>
            <p:cNvSpPr>
              <a:spLocks noChangeShapeType="1"/>
            </p:cNvSpPr>
            <p:nvPr/>
          </p:nvSpPr>
          <p:spPr bwMode="auto">
            <a:xfrm rot="5400000">
              <a:off x="8431" y="3447"/>
              <a:ext cx="0" cy="91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Text Box 4"/>
            <p:cNvSpPr txBox="1">
              <a:spLocks noChangeArrowheads="1"/>
            </p:cNvSpPr>
            <p:nvPr/>
          </p:nvSpPr>
          <p:spPr bwMode="auto">
            <a:xfrm>
              <a:off x="5400" y="2571"/>
              <a:ext cx="2197" cy="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5837" tIns="32918" rIns="65837" bIns="3291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zh-CN" sz="8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34" charset="0"/>
                  <a:ea typeface="SimSun" pitchFamily="2" charset="-122"/>
                  <a:cs typeface="Arial" pitchFamily="34" charset="0"/>
                </a:rPr>
                <a:t>Glass/ TCO</a:t>
              </a:r>
              <a:endParaRPr kumimoji="0" lang="en-GB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47" y="4408302"/>
            <a:ext cx="4937546" cy="3016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16" y="1838550"/>
            <a:ext cx="360040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44355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248" y="1163915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sp>
        <p:nvSpPr>
          <p:cNvPr id="17" name="AutoShape 22"/>
          <p:cNvSpPr>
            <a:spLocks noChangeAspect="1" noChangeArrowheads="1" noTextEdit="1"/>
          </p:cNvSpPr>
          <p:nvPr/>
        </p:nvSpPr>
        <p:spPr bwMode="auto">
          <a:xfrm>
            <a:off x="1391651" y="2869654"/>
            <a:ext cx="5805716" cy="26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Rectangle 21"/>
          <p:cNvSpPr>
            <a:spLocks noChangeArrowheads="1"/>
          </p:cNvSpPr>
          <p:nvPr/>
        </p:nvSpPr>
        <p:spPr bwMode="auto">
          <a:xfrm flipV="1">
            <a:off x="2855573" y="4000254"/>
            <a:ext cx="3393972" cy="962648"/>
          </a:xfrm>
          <a:prstGeom prst="rect">
            <a:avLst/>
          </a:prstGeom>
          <a:solidFill>
            <a:srgbClr val="C0C0C0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 flipV="1">
            <a:off x="2851477" y="2869654"/>
            <a:ext cx="3841259" cy="816817"/>
          </a:xfrm>
          <a:prstGeom prst="rect">
            <a:avLst/>
          </a:prstGeom>
          <a:solidFill>
            <a:srgbClr val="BBE0E3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 flipV="1">
            <a:off x="2845742" y="3680736"/>
            <a:ext cx="3854366" cy="54891"/>
          </a:xfrm>
          <a:prstGeom prst="rect">
            <a:avLst/>
          </a:prstGeom>
          <a:solidFill>
            <a:srgbClr val="FFFFFF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 flipV="1">
            <a:off x="2855573" y="3735628"/>
            <a:ext cx="3393972" cy="264626"/>
          </a:xfrm>
          <a:prstGeom prst="rect">
            <a:avLst/>
          </a:prstGeom>
          <a:solidFill>
            <a:srgbClr val="FFFF00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67599" y="4581529"/>
            <a:ext cx="1798158" cy="42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Absorber layer (e.g.</a:t>
            </a:r>
            <a:r>
              <a:rPr kumimoji="0" lang="en-GB" altLang="zh-CN" sz="1050" b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</a:t>
            </a: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CdTe)</a:t>
            </a:r>
            <a:endParaRPr kumimoji="0" lang="en-GB" altLang="zh-CN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60503" y="3787242"/>
            <a:ext cx="1799797" cy="42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Window</a:t>
            </a:r>
            <a:r>
              <a:rPr kumimoji="0" lang="en-GB" altLang="zh-CN" sz="1050" b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layer  (e.g. </a:t>
            </a: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CdS)</a:t>
            </a:r>
            <a:endParaRPr kumimoji="0" lang="en-GB" altLang="zh-CN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 flipV="1">
            <a:off x="3996727" y="4962902"/>
            <a:ext cx="1429515" cy="87662"/>
          </a:xfrm>
          <a:prstGeom prst="rect">
            <a:avLst/>
          </a:prstGeom>
          <a:solidFill>
            <a:srgbClr val="CC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>
            <a:off x="4768420" y="5050565"/>
            <a:ext cx="0" cy="47108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auto">
          <a:xfrm rot="5400000">
            <a:off x="5948077" y="4314956"/>
            <a:ext cx="11470" cy="238143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 flipV="1">
            <a:off x="6306890" y="3742182"/>
            <a:ext cx="319491" cy="87662"/>
          </a:xfrm>
          <a:prstGeom prst="rect">
            <a:avLst/>
          </a:prstGeom>
          <a:solidFill>
            <a:srgbClr val="CC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6466635" y="3828206"/>
            <a:ext cx="0" cy="47108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 rot="5400000">
            <a:off x="6823809" y="3915081"/>
            <a:ext cx="0" cy="74711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31750" y="2726988"/>
            <a:ext cx="1799797" cy="42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Glass</a:t>
            </a:r>
            <a:endParaRPr kumimoji="0" lang="en-GB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20960" y="3141676"/>
            <a:ext cx="1799797" cy="42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Transparent conductive oxide (e.g. ITO)</a:t>
            </a:r>
            <a:endParaRPr kumimoji="0" lang="en-GB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719832" y="2869654"/>
            <a:ext cx="2125910" cy="40840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1"/>
          </p:cNvCxnSpPr>
          <p:nvPr/>
        </p:nvCxnSpPr>
        <p:spPr>
          <a:xfrm>
            <a:off x="1295896" y="3421436"/>
            <a:ext cx="1549846" cy="28674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1" idx="1"/>
          </p:cNvCxnSpPr>
          <p:nvPr/>
        </p:nvCxnSpPr>
        <p:spPr>
          <a:xfrm flipV="1">
            <a:off x="1782787" y="3867941"/>
            <a:ext cx="1072786" cy="66156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20757" y="4591326"/>
            <a:ext cx="934816" cy="66156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Down Arrow 45"/>
          <p:cNvSpPr/>
          <p:nvPr/>
        </p:nvSpPr>
        <p:spPr>
          <a:xfrm>
            <a:off x="-1512416" y="5303884"/>
            <a:ext cx="337436" cy="205605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473" y="5804958"/>
            <a:ext cx="2362304" cy="155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909529"/>
              </p:ext>
            </p:extLst>
          </p:nvPr>
        </p:nvGraphicFramePr>
        <p:xfrm>
          <a:off x="5794523" y="6083353"/>
          <a:ext cx="1836027" cy="998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Equation" r:id="rId6" imgW="723600" imgH="393480" progId="Equation.3">
                  <p:embed/>
                </p:oleObj>
              </mc:Choice>
              <mc:Fallback>
                <p:oleObj name="Equation" r:id="rId6" imgW="7236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94523" y="6083353"/>
                        <a:ext cx="1836027" cy="99854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271373" y="1332824"/>
            <a:ext cx="2497676" cy="3617704"/>
            <a:chOff x="3271373" y="1332824"/>
            <a:chExt cx="2497676" cy="3617704"/>
          </a:xfrm>
        </p:grpSpPr>
        <p:sp>
          <p:nvSpPr>
            <p:cNvPr id="9" name="Down Arrow 8"/>
            <p:cNvSpPr/>
            <p:nvPr/>
          </p:nvSpPr>
          <p:spPr>
            <a:xfrm>
              <a:off x="3271373" y="1332824"/>
              <a:ext cx="2497676" cy="3617704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AM1.5</a:t>
              </a:r>
              <a:endParaRPr lang="en-GB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46062" y="2357656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AM1.5</a:t>
              </a:r>
              <a:endParaRPr lang="en-GB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075998" y="4568229"/>
            <a:ext cx="76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J</a:t>
            </a:r>
            <a:r>
              <a:rPr lang="en-GB" sz="3200" baseline="-25000" dirty="0" smtClean="0"/>
              <a:t>SC</a:t>
            </a:r>
            <a:endParaRPr lang="en-GB" sz="3200" dirty="0"/>
          </a:p>
        </p:txBody>
      </p:sp>
      <p:sp>
        <p:nvSpPr>
          <p:cNvPr id="14" name="Lightning Bolt 13"/>
          <p:cNvSpPr/>
          <p:nvPr/>
        </p:nvSpPr>
        <p:spPr>
          <a:xfrm rot="19613179">
            <a:off x="6729917" y="4652623"/>
            <a:ext cx="1251065" cy="63864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54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248" y="1163915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sp>
        <p:nvSpPr>
          <p:cNvPr id="46" name="Down Arrow 45"/>
          <p:cNvSpPr/>
          <p:nvPr/>
        </p:nvSpPr>
        <p:spPr>
          <a:xfrm>
            <a:off x="-1512416" y="5303884"/>
            <a:ext cx="337436" cy="205605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989998"/>
              </p:ext>
            </p:extLst>
          </p:nvPr>
        </p:nvGraphicFramePr>
        <p:xfrm>
          <a:off x="-2430430" y="3797324"/>
          <a:ext cx="1836027" cy="998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Equation" r:id="rId5" imgW="723600" imgH="393480" progId="Equation.3">
                  <p:embed/>
                </p:oleObj>
              </mc:Choice>
              <mc:Fallback>
                <p:oleObj name="Equation" r:id="rId5" imgW="7236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2430430" y="3797324"/>
                        <a:ext cx="1836027" cy="99854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44" y="2627709"/>
            <a:ext cx="4032448" cy="159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Lightning Bolt 46"/>
          <p:cNvSpPr/>
          <p:nvPr/>
        </p:nvSpPr>
        <p:spPr>
          <a:xfrm rot="19613179">
            <a:off x="5611624" y="3565648"/>
            <a:ext cx="1251065" cy="63864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3166502"/>
              </p:ext>
            </p:extLst>
          </p:nvPr>
        </p:nvGraphicFramePr>
        <p:xfrm>
          <a:off x="7112056" y="3563813"/>
          <a:ext cx="8683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name="Equation" r:id="rId8" imgW="342720" imgH="203040" progId="Equation.3">
                  <p:embed/>
                </p:oleObj>
              </mc:Choice>
              <mc:Fallback>
                <p:oleObj name="Equation" r:id="rId8" imgW="34272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56" y="3563813"/>
                        <a:ext cx="868363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385D8A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95120" y="1769684"/>
            <a:ext cx="1906206" cy="83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164965"/>
              </p:ext>
            </p:extLst>
          </p:nvPr>
        </p:nvGraphicFramePr>
        <p:xfrm>
          <a:off x="2893491" y="5147989"/>
          <a:ext cx="2732432" cy="134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Equation" r:id="rId11" imgW="901440" imgH="444240" progId="Equation.3">
                  <p:embed/>
                </p:oleObj>
              </mc:Choice>
              <mc:Fallback>
                <p:oleObj name="Equation" r:id="rId11" imgW="901440" imgH="4442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3491" y="5147989"/>
                        <a:ext cx="2732432" cy="134724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385D8A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5776" y="5303884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Define the EQE as the ratio of photons in to current generated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480472" y="5147989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 100% EQE means every photon that strikes the cell generates an electron hole pair which flows through the external circuit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5966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936" y="2145610"/>
            <a:ext cx="4322762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8720" y="1163880"/>
            <a:ext cx="3168352" cy="2652574"/>
          </a:xfrm>
          <a:prstGeom prst="rect">
            <a:avLst/>
          </a:prstGeom>
        </p:spPr>
      </p:pic>
      <p:pic>
        <p:nvPicPr>
          <p:cNvPr id="1028" name="Picture 4" descr="image file: c3ee42541j-f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952" y="5093717"/>
            <a:ext cx="3390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ile: c3ee42541j-f5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8526" y="3501244"/>
            <a:ext cx="37338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cpre.iitb.ac.in/equipments/eqp/img/Quantum_Effcinc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23993" y="5102712"/>
            <a:ext cx="614362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920" y="2139650"/>
            <a:ext cx="6480720" cy="51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99640" y="1475581"/>
            <a:ext cx="3004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u="sng" dirty="0" smtClean="0"/>
              <a:t>Theoretical case</a:t>
            </a:r>
            <a:endParaRPr lang="en-GB" sz="28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8171441" y="4887132"/>
            <a:ext cx="1800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Area under curve proportional to J</a:t>
            </a:r>
            <a:r>
              <a:rPr lang="en-GB" baseline="-25000" dirty="0" smtClean="0"/>
              <a:t>SC</a:t>
            </a:r>
            <a:endParaRPr lang="en-GB" dirty="0"/>
          </a:p>
        </p:txBody>
      </p:sp>
      <p:sp>
        <p:nvSpPr>
          <p:cNvPr id="4" name="Left Arrow 3"/>
          <p:cNvSpPr/>
          <p:nvPr/>
        </p:nvSpPr>
        <p:spPr>
          <a:xfrm>
            <a:off x="6452226" y="5102712"/>
            <a:ext cx="1656184" cy="5040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0601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1232" y="1200501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42313" y="3059756"/>
            <a:ext cx="4752893" cy="372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095207" y="3059757"/>
            <a:ext cx="4752892" cy="372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23607" y="1835621"/>
            <a:ext cx="794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Most solar cell technologies display same typical “top hat” EQE curve shape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1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1232" y="1200501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42313" y="3059756"/>
            <a:ext cx="4752893" cy="372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095207" y="3059757"/>
            <a:ext cx="4752892" cy="372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1" t="14629" r="29271" b="34057"/>
          <a:stretch/>
        </p:blipFill>
        <p:spPr bwMode="auto">
          <a:xfrm>
            <a:off x="2187103" y="1182013"/>
            <a:ext cx="5577633" cy="375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1" t="11140" r="33484" b="7873"/>
          <a:stretch/>
        </p:blipFill>
        <p:spPr bwMode="auto">
          <a:xfrm rot="5400000">
            <a:off x="5235778" y="2792038"/>
            <a:ext cx="3714492" cy="553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325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985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The PV research cycle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8840" y="-1755735"/>
            <a:ext cx="428625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2" t="40663" r="37980" b="21003"/>
          <a:stretch/>
        </p:blipFill>
        <p:spPr bwMode="auto">
          <a:xfrm>
            <a:off x="10363746" y="4067869"/>
            <a:ext cx="5005014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/>
          <a:srcRect l="6349" b="5170"/>
          <a:stretch>
            <a:fillRect/>
          </a:stretch>
        </p:blipFill>
        <p:spPr bwMode="auto">
          <a:xfrm>
            <a:off x="10872960" y="-122080"/>
            <a:ext cx="449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18a"/>
          <p:cNvPicPr>
            <a:picLocks noChangeAspect="1" noChangeArrowheads="1"/>
          </p:cNvPicPr>
          <p:nvPr/>
        </p:nvPicPr>
        <p:blipFill>
          <a:blip r:embed="rId8"/>
          <a:srcRect l="6253" t="50819" r="16631" b="1639"/>
          <a:stretch>
            <a:fillRect/>
          </a:stretch>
        </p:blipFill>
        <p:spPr bwMode="auto">
          <a:xfrm>
            <a:off x="-4900215" y="1130404"/>
            <a:ext cx="3429000" cy="2687638"/>
          </a:xfrm>
          <a:prstGeom prst="rect">
            <a:avLst/>
          </a:prstGeom>
          <a:noFill/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68841" y="1949803"/>
            <a:ext cx="2693141" cy="201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4904" y="5279077"/>
            <a:ext cx="3562350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1" t="7156" r="7941"/>
          <a:stretch/>
        </p:blipFill>
        <p:spPr bwMode="auto">
          <a:xfrm rot="5400000">
            <a:off x="1281274" y="1570140"/>
            <a:ext cx="2592289" cy="2836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640" y="4708246"/>
            <a:ext cx="3404236" cy="270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6" descr="http://scottkrusedesign.com/wp-content/uploads/2011/01/photodune-3827942-young-businessman-sadness-l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58" y="5093027"/>
            <a:ext cx="3143719" cy="209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3780000" y="2627709"/>
            <a:ext cx="2268424" cy="831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Up Arrow 4"/>
          <p:cNvSpPr/>
          <p:nvPr/>
        </p:nvSpPr>
        <p:spPr>
          <a:xfrm>
            <a:off x="2181373" y="4067869"/>
            <a:ext cx="792088" cy="12112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940064" y="1511734"/>
            <a:ext cx="127470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Make cells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6295880" y="1511734"/>
            <a:ext cx="16081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Measure cells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979577" y="4950419"/>
            <a:ext cx="979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Despair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2087539" y="4488807"/>
            <a:ext cx="9284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Repeat</a:t>
            </a:r>
            <a:endParaRPr lang="en-GB" dirty="0"/>
          </a:p>
        </p:txBody>
      </p:sp>
      <p:pic>
        <p:nvPicPr>
          <p:cNvPr id="29706" name="Picture 10" descr="http://fillyourboots.org/wp-content/uploads/2013/10/So-Much-Win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" t="13946" r="8505" b="13346"/>
          <a:stretch/>
        </p:blipFill>
        <p:spPr bwMode="auto">
          <a:xfrm>
            <a:off x="979577" y="5000009"/>
            <a:ext cx="3169700" cy="228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/>
          <p:cNvSpPr/>
          <p:nvPr/>
        </p:nvSpPr>
        <p:spPr>
          <a:xfrm>
            <a:off x="3780000" y="5640187"/>
            <a:ext cx="1583640" cy="6926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707" name="Picture 11" descr="C:\Users\Jon\Dropbox\MgCl2\Nature paper\Accepted for submission\Final figures for submission\Extended data fig 1 graphs.TIF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1" r="3673" b="46890"/>
          <a:stretch/>
        </p:blipFill>
        <p:spPr bwMode="auto">
          <a:xfrm>
            <a:off x="5349743" y="4744935"/>
            <a:ext cx="3412378" cy="281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wn Arrow 5"/>
          <p:cNvSpPr/>
          <p:nvPr/>
        </p:nvSpPr>
        <p:spPr>
          <a:xfrm>
            <a:off x="6768504" y="4067869"/>
            <a:ext cx="792088" cy="1025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7925340" y="4581087"/>
            <a:ext cx="6719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38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  <p:bldP spid="7" grpId="0" animBg="1"/>
      <p:bldP spid="26" grpId="0" animBg="1"/>
      <p:bldP spid="28" grpId="0" animBg="1"/>
      <p:bldP spid="28" grpId="1" animBg="1"/>
      <p:bldP spid="29" grpId="0" animBg="1"/>
      <p:bldP spid="29" grpId="1" animBg="1"/>
      <p:bldP spid="4" grpId="0" animBg="1"/>
      <p:bldP spid="4" grpId="1" animBg="1"/>
      <p:bldP spid="4" grpId="2" animBg="1"/>
      <p:bldP spid="6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248" y="1163915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sp>
        <p:nvSpPr>
          <p:cNvPr id="17" name="AutoShape 22"/>
          <p:cNvSpPr>
            <a:spLocks noChangeAspect="1" noChangeArrowheads="1" noTextEdit="1"/>
          </p:cNvSpPr>
          <p:nvPr/>
        </p:nvSpPr>
        <p:spPr bwMode="auto">
          <a:xfrm>
            <a:off x="1391651" y="2869654"/>
            <a:ext cx="5805716" cy="26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Rectangle 21"/>
          <p:cNvSpPr>
            <a:spLocks noChangeArrowheads="1"/>
          </p:cNvSpPr>
          <p:nvPr/>
        </p:nvSpPr>
        <p:spPr bwMode="auto">
          <a:xfrm flipV="1">
            <a:off x="2855573" y="4000254"/>
            <a:ext cx="3393972" cy="962648"/>
          </a:xfrm>
          <a:prstGeom prst="rect">
            <a:avLst/>
          </a:prstGeom>
          <a:solidFill>
            <a:srgbClr val="C0C0C0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 flipV="1">
            <a:off x="2851477" y="2869654"/>
            <a:ext cx="3841259" cy="816817"/>
          </a:xfrm>
          <a:prstGeom prst="rect">
            <a:avLst/>
          </a:prstGeom>
          <a:solidFill>
            <a:srgbClr val="BBE0E3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 flipV="1">
            <a:off x="2845742" y="3680736"/>
            <a:ext cx="3854366" cy="54891"/>
          </a:xfrm>
          <a:prstGeom prst="rect">
            <a:avLst/>
          </a:prstGeom>
          <a:solidFill>
            <a:srgbClr val="FFFFFF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 flipV="1">
            <a:off x="2855573" y="3735628"/>
            <a:ext cx="3393972" cy="264626"/>
          </a:xfrm>
          <a:prstGeom prst="rect">
            <a:avLst/>
          </a:prstGeom>
          <a:solidFill>
            <a:srgbClr val="FFFF00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67599" y="4581529"/>
            <a:ext cx="1798158" cy="42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Absorber layer (e.g.</a:t>
            </a:r>
            <a:r>
              <a:rPr kumimoji="0" lang="en-GB" altLang="zh-CN" sz="1050" b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</a:t>
            </a: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CdTe)</a:t>
            </a:r>
            <a:endParaRPr kumimoji="0" lang="en-GB" altLang="zh-CN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60503" y="3787242"/>
            <a:ext cx="1799797" cy="42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Window</a:t>
            </a:r>
            <a:r>
              <a:rPr kumimoji="0" lang="en-GB" altLang="zh-CN" sz="1050" b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layer  (e.g. </a:t>
            </a: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CdS)</a:t>
            </a:r>
            <a:endParaRPr kumimoji="0" lang="en-GB" altLang="zh-CN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 flipV="1">
            <a:off x="3996727" y="4962902"/>
            <a:ext cx="1429515" cy="87662"/>
          </a:xfrm>
          <a:prstGeom prst="rect">
            <a:avLst/>
          </a:prstGeom>
          <a:solidFill>
            <a:srgbClr val="CC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>
            <a:off x="4768420" y="5050565"/>
            <a:ext cx="0" cy="47108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auto">
          <a:xfrm rot="5400000">
            <a:off x="5948077" y="4314956"/>
            <a:ext cx="11470" cy="238143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 flipV="1">
            <a:off x="6306890" y="3742182"/>
            <a:ext cx="319491" cy="87662"/>
          </a:xfrm>
          <a:prstGeom prst="rect">
            <a:avLst/>
          </a:prstGeom>
          <a:solidFill>
            <a:srgbClr val="CC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6466635" y="3828206"/>
            <a:ext cx="0" cy="47108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 rot="5400000">
            <a:off x="6823809" y="3915081"/>
            <a:ext cx="0" cy="74711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31750" y="2726988"/>
            <a:ext cx="1799797" cy="42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Glass</a:t>
            </a:r>
            <a:endParaRPr kumimoji="0" lang="en-GB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20960" y="3141676"/>
            <a:ext cx="1799797" cy="42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Transparent conductive oxide (e.g. ITO)</a:t>
            </a:r>
            <a:endParaRPr kumimoji="0" lang="en-GB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719832" y="2869654"/>
            <a:ext cx="2125910" cy="40840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1"/>
          </p:cNvCxnSpPr>
          <p:nvPr/>
        </p:nvCxnSpPr>
        <p:spPr>
          <a:xfrm>
            <a:off x="1295896" y="3421436"/>
            <a:ext cx="1549846" cy="28674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1" idx="1"/>
          </p:cNvCxnSpPr>
          <p:nvPr/>
        </p:nvCxnSpPr>
        <p:spPr>
          <a:xfrm flipV="1">
            <a:off x="1782787" y="3867941"/>
            <a:ext cx="1072786" cy="66156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20757" y="4591326"/>
            <a:ext cx="934816" cy="66156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Down Arrow 45"/>
          <p:cNvSpPr/>
          <p:nvPr/>
        </p:nvSpPr>
        <p:spPr>
          <a:xfrm>
            <a:off x="3595150" y="1381046"/>
            <a:ext cx="337436" cy="4415015"/>
          </a:xfrm>
          <a:prstGeom prst="down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336" y="1521586"/>
            <a:ext cx="2362304" cy="155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997147"/>
              </p:ext>
            </p:extLst>
          </p:nvPr>
        </p:nvGraphicFramePr>
        <p:xfrm>
          <a:off x="7917826" y="3269038"/>
          <a:ext cx="1836027" cy="998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Equation" r:id="rId6" imgW="723600" imgH="393480" progId="Equation.3">
                  <p:embed/>
                </p:oleObj>
              </mc:Choice>
              <mc:Fallback>
                <p:oleObj name="Equation" r:id="rId6" imgW="7236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7826" y="3269038"/>
                        <a:ext cx="1836027" cy="99854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71872" y="4581529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J=0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43045" y="6665620"/>
            <a:ext cx="41694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Region 1: </a:t>
            </a:r>
            <a:r>
              <a:rPr lang="en-GB" sz="2800" dirty="0" err="1" smtClean="0"/>
              <a:t>E</a:t>
            </a:r>
            <a:r>
              <a:rPr lang="en-GB" sz="2800" baseline="-25000" dirty="0" err="1" smtClean="0"/>
              <a:t>photon</a:t>
            </a:r>
            <a:r>
              <a:rPr lang="en-GB" sz="2800" dirty="0" smtClean="0"/>
              <a:t>&lt;</a:t>
            </a:r>
            <a:r>
              <a:rPr lang="en-GB" sz="2800" dirty="0" err="1" smtClean="0"/>
              <a:t>E</a:t>
            </a:r>
            <a:r>
              <a:rPr lang="en-GB" sz="2800" baseline="-25000" dirty="0" err="1" smtClean="0"/>
              <a:t>Asorber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525966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936" y="2145610"/>
            <a:ext cx="4322762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8720" y="1163880"/>
            <a:ext cx="3168352" cy="2652574"/>
          </a:xfrm>
          <a:prstGeom prst="rect">
            <a:avLst/>
          </a:prstGeom>
        </p:spPr>
      </p:pic>
      <p:pic>
        <p:nvPicPr>
          <p:cNvPr id="1028" name="Picture 4" descr="image file: c3ee42541j-f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952" y="5093717"/>
            <a:ext cx="3390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ile: c3ee42541j-f5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6878" y="3707829"/>
            <a:ext cx="37338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cpre.iitb.ac.in/equipments/eqp/img/Quantum_Effcinc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09160" y="5003973"/>
            <a:ext cx="614362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36" y="1638673"/>
            <a:ext cx="6480720" cy="51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 Same Side Corner Rectangle 1"/>
          <p:cNvSpPr/>
          <p:nvPr/>
        </p:nvSpPr>
        <p:spPr>
          <a:xfrm>
            <a:off x="7488584" y="2195661"/>
            <a:ext cx="432048" cy="3920326"/>
          </a:xfrm>
          <a:prstGeom prst="round2SameRect">
            <a:avLst/>
          </a:prstGeom>
          <a:solidFill>
            <a:schemeClr val="accent2">
              <a:lumMod val="7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8888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248" y="1163915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sp>
        <p:nvSpPr>
          <p:cNvPr id="17" name="AutoShape 22"/>
          <p:cNvSpPr>
            <a:spLocks noChangeAspect="1" noChangeArrowheads="1" noTextEdit="1"/>
          </p:cNvSpPr>
          <p:nvPr/>
        </p:nvSpPr>
        <p:spPr bwMode="auto">
          <a:xfrm>
            <a:off x="1391651" y="2869654"/>
            <a:ext cx="5805716" cy="26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Rectangle 21"/>
          <p:cNvSpPr>
            <a:spLocks noChangeArrowheads="1"/>
          </p:cNvSpPr>
          <p:nvPr/>
        </p:nvSpPr>
        <p:spPr bwMode="auto">
          <a:xfrm flipV="1">
            <a:off x="2855573" y="4000254"/>
            <a:ext cx="3393972" cy="962648"/>
          </a:xfrm>
          <a:prstGeom prst="rect">
            <a:avLst/>
          </a:prstGeom>
          <a:solidFill>
            <a:srgbClr val="C0C0C0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 flipV="1">
            <a:off x="2851477" y="2869654"/>
            <a:ext cx="3841259" cy="816817"/>
          </a:xfrm>
          <a:prstGeom prst="rect">
            <a:avLst/>
          </a:prstGeom>
          <a:solidFill>
            <a:srgbClr val="BBE0E3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 flipV="1">
            <a:off x="2845742" y="3680736"/>
            <a:ext cx="3854366" cy="54891"/>
          </a:xfrm>
          <a:prstGeom prst="rect">
            <a:avLst/>
          </a:prstGeom>
          <a:solidFill>
            <a:srgbClr val="FFFFFF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 flipV="1">
            <a:off x="2855573" y="3735628"/>
            <a:ext cx="3393972" cy="264626"/>
          </a:xfrm>
          <a:prstGeom prst="rect">
            <a:avLst/>
          </a:prstGeom>
          <a:solidFill>
            <a:srgbClr val="FFFF00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67599" y="4581529"/>
            <a:ext cx="1798158" cy="42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Absorber layer (e.g.</a:t>
            </a:r>
            <a:r>
              <a:rPr kumimoji="0" lang="en-GB" altLang="zh-CN" sz="1050" b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</a:t>
            </a: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CdTe)</a:t>
            </a:r>
            <a:endParaRPr kumimoji="0" lang="en-GB" altLang="zh-CN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60503" y="3787242"/>
            <a:ext cx="1799797" cy="42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Window</a:t>
            </a:r>
            <a:r>
              <a:rPr kumimoji="0" lang="en-GB" altLang="zh-CN" sz="1050" b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layer  (e.g. </a:t>
            </a: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CdS)</a:t>
            </a:r>
            <a:endParaRPr kumimoji="0" lang="en-GB" altLang="zh-CN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 flipV="1">
            <a:off x="3996727" y="4962902"/>
            <a:ext cx="1429515" cy="87662"/>
          </a:xfrm>
          <a:prstGeom prst="rect">
            <a:avLst/>
          </a:prstGeom>
          <a:solidFill>
            <a:srgbClr val="CC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>
            <a:off x="4768420" y="5050565"/>
            <a:ext cx="0" cy="47108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auto">
          <a:xfrm rot="5400000">
            <a:off x="5948077" y="4314956"/>
            <a:ext cx="11470" cy="238143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 flipV="1">
            <a:off x="6306890" y="3742182"/>
            <a:ext cx="319491" cy="87662"/>
          </a:xfrm>
          <a:prstGeom prst="rect">
            <a:avLst/>
          </a:prstGeom>
          <a:solidFill>
            <a:srgbClr val="CC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6466635" y="3828206"/>
            <a:ext cx="0" cy="47108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 rot="5400000">
            <a:off x="6823809" y="3915081"/>
            <a:ext cx="0" cy="74711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31750" y="2726988"/>
            <a:ext cx="1799797" cy="42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Glass</a:t>
            </a:r>
            <a:endParaRPr kumimoji="0" lang="en-GB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20960" y="3141676"/>
            <a:ext cx="1799797" cy="42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Transparent conductive oxide (e.g. ITO)</a:t>
            </a:r>
            <a:endParaRPr kumimoji="0" lang="en-GB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719832" y="2869654"/>
            <a:ext cx="2125910" cy="40840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1"/>
          </p:cNvCxnSpPr>
          <p:nvPr/>
        </p:nvCxnSpPr>
        <p:spPr>
          <a:xfrm>
            <a:off x="1295896" y="3421436"/>
            <a:ext cx="1549846" cy="28674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1" idx="1"/>
          </p:cNvCxnSpPr>
          <p:nvPr/>
        </p:nvCxnSpPr>
        <p:spPr>
          <a:xfrm flipV="1">
            <a:off x="1782787" y="3867941"/>
            <a:ext cx="1072786" cy="66156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20757" y="4591326"/>
            <a:ext cx="934816" cy="66156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Down Arrow 45"/>
          <p:cNvSpPr/>
          <p:nvPr/>
        </p:nvSpPr>
        <p:spPr>
          <a:xfrm>
            <a:off x="3595150" y="1381046"/>
            <a:ext cx="337436" cy="32814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336" y="1521586"/>
            <a:ext cx="2362304" cy="155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04114"/>
              </p:ext>
            </p:extLst>
          </p:nvPr>
        </p:nvGraphicFramePr>
        <p:xfrm>
          <a:off x="7917826" y="3269038"/>
          <a:ext cx="1836027" cy="998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Equation" r:id="rId6" imgW="723600" imgH="393480" progId="Equation.3">
                  <p:embed/>
                </p:oleObj>
              </mc:Choice>
              <mc:Fallback>
                <p:oleObj name="Equation" r:id="rId6" imgW="7236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7826" y="3269038"/>
                        <a:ext cx="1836027" cy="99854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075998" y="4662483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J≠0</a:t>
            </a:r>
            <a:endParaRPr lang="en-GB" sz="3200" dirty="0"/>
          </a:p>
        </p:txBody>
      </p:sp>
      <p:sp>
        <p:nvSpPr>
          <p:cNvPr id="14" name="Lightning Bolt 13"/>
          <p:cNvSpPr/>
          <p:nvPr/>
        </p:nvSpPr>
        <p:spPr>
          <a:xfrm rot="19613179">
            <a:off x="6729917" y="4652623"/>
            <a:ext cx="1251065" cy="63864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2525772" y="6665620"/>
            <a:ext cx="408316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800" dirty="0" smtClean="0"/>
              <a:t>Region 2: </a:t>
            </a:r>
            <a:r>
              <a:rPr lang="en-GB" sz="2800" dirty="0" err="1" smtClean="0"/>
              <a:t>E</a:t>
            </a:r>
            <a:r>
              <a:rPr lang="en-GB" sz="2800" baseline="-25000" dirty="0" err="1" smtClean="0"/>
              <a:t>photon</a:t>
            </a:r>
            <a:r>
              <a:rPr lang="en-GB" sz="2800" dirty="0" smtClean="0"/>
              <a:t>&gt;</a:t>
            </a:r>
            <a:r>
              <a:rPr lang="en-GB" sz="2800" dirty="0" err="1" smtClean="0"/>
              <a:t>E</a:t>
            </a:r>
            <a:r>
              <a:rPr lang="en-GB" sz="2800" baseline="-25000" dirty="0" err="1" smtClean="0"/>
              <a:t>Asorber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462893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936" y="2145610"/>
            <a:ext cx="4322762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8720" y="1163880"/>
            <a:ext cx="3168352" cy="2652574"/>
          </a:xfrm>
          <a:prstGeom prst="rect">
            <a:avLst/>
          </a:prstGeom>
        </p:spPr>
      </p:pic>
      <p:pic>
        <p:nvPicPr>
          <p:cNvPr id="1028" name="Picture 4" descr="image file: c3ee42541j-f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952" y="5093717"/>
            <a:ext cx="3390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ile: c3ee42541j-f5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6878" y="3707829"/>
            <a:ext cx="37338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cpre.iitb.ac.in/equipments/eqp/img/Quantum_Effcinc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09160" y="5003973"/>
            <a:ext cx="614362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36" y="1638673"/>
            <a:ext cx="6480720" cy="51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 Same Side Corner Rectangle 1"/>
          <p:cNvSpPr/>
          <p:nvPr/>
        </p:nvSpPr>
        <p:spPr>
          <a:xfrm>
            <a:off x="3806886" y="2918369"/>
            <a:ext cx="3312368" cy="3200246"/>
          </a:xfrm>
          <a:prstGeom prst="round2SameRect">
            <a:avLst/>
          </a:prstGeom>
          <a:solidFill>
            <a:srgbClr val="FF00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3913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985" y="1107252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936" y="2145610"/>
            <a:ext cx="4322762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8720" y="1163880"/>
            <a:ext cx="3168352" cy="2652574"/>
          </a:xfrm>
          <a:prstGeom prst="rect">
            <a:avLst/>
          </a:prstGeom>
        </p:spPr>
      </p:pic>
      <p:pic>
        <p:nvPicPr>
          <p:cNvPr id="1028" name="Picture 4" descr="image file: c3ee42541j-f1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952" y="5093717"/>
            <a:ext cx="3390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ile: c3ee42541j-f5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6878" y="3707829"/>
            <a:ext cx="37338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cpre.iitb.ac.in/equipments/eqp/img/Quantum_Effcinc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09160" y="5003973"/>
            <a:ext cx="614362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36" y="1638673"/>
            <a:ext cx="6480720" cy="51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984528" y="2490167"/>
            <a:ext cx="396346" cy="373794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200552" y="5940077"/>
            <a:ext cx="360644" cy="36004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7889019" y="490905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Absorber bandgap</a:t>
            </a:r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140232"/>
              </p:ext>
            </p:extLst>
          </p:nvPr>
        </p:nvGraphicFramePr>
        <p:xfrm>
          <a:off x="8051070" y="5336385"/>
          <a:ext cx="1835150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Equation" r:id="rId11" imgW="723600" imgH="393480" progId="Equation.3">
                  <p:embed/>
                </p:oleObj>
              </mc:Choice>
              <mc:Fallback>
                <p:oleObj name="Equation" r:id="rId11" imgW="723600" imgH="39348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1070" y="5336385"/>
                        <a:ext cx="1835150" cy="9985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385D8A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16406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248" y="1163915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sp>
        <p:nvSpPr>
          <p:cNvPr id="17" name="AutoShape 22"/>
          <p:cNvSpPr>
            <a:spLocks noChangeAspect="1" noChangeArrowheads="1" noTextEdit="1"/>
          </p:cNvSpPr>
          <p:nvPr/>
        </p:nvSpPr>
        <p:spPr bwMode="auto">
          <a:xfrm>
            <a:off x="1391651" y="2869654"/>
            <a:ext cx="5805716" cy="26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Rectangle 21"/>
          <p:cNvSpPr>
            <a:spLocks noChangeArrowheads="1"/>
          </p:cNvSpPr>
          <p:nvPr/>
        </p:nvSpPr>
        <p:spPr bwMode="auto">
          <a:xfrm flipV="1">
            <a:off x="2855573" y="4000254"/>
            <a:ext cx="3393972" cy="962648"/>
          </a:xfrm>
          <a:prstGeom prst="rect">
            <a:avLst/>
          </a:prstGeom>
          <a:solidFill>
            <a:srgbClr val="C0C0C0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 flipV="1">
            <a:off x="2851477" y="2869654"/>
            <a:ext cx="3841259" cy="816817"/>
          </a:xfrm>
          <a:prstGeom prst="rect">
            <a:avLst/>
          </a:prstGeom>
          <a:solidFill>
            <a:srgbClr val="BBE0E3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 flipV="1">
            <a:off x="2845742" y="3680736"/>
            <a:ext cx="3854366" cy="54891"/>
          </a:xfrm>
          <a:prstGeom prst="rect">
            <a:avLst/>
          </a:prstGeom>
          <a:solidFill>
            <a:srgbClr val="FFFFFF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Rectangle 16"/>
          <p:cNvSpPr>
            <a:spLocks noChangeArrowheads="1"/>
          </p:cNvSpPr>
          <p:nvPr/>
        </p:nvSpPr>
        <p:spPr bwMode="auto">
          <a:xfrm flipV="1">
            <a:off x="2855573" y="3735628"/>
            <a:ext cx="3393972" cy="264626"/>
          </a:xfrm>
          <a:prstGeom prst="rect">
            <a:avLst/>
          </a:prstGeom>
          <a:solidFill>
            <a:srgbClr val="FFFF00">
              <a:alpha val="59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67599" y="4581529"/>
            <a:ext cx="1798158" cy="42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Absorber layer (e.g.</a:t>
            </a:r>
            <a:r>
              <a:rPr kumimoji="0" lang="en-GB" altLang="zh-CN" sz="1050" b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</a:t>
            </a: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CdTe)</a:t>
            </a:r>
            <a:endParaRPr kumimoji="0" lang="en-GB" altLang="zh-CN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60503" y="3787242"/>
            <a:ext cx="1799797" cy="426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Window</a:t>
            </a:r>
            <a:r>
              <a:rPr kumimoji="0" lang="en-GB" altLang="zh-CN" sz="1050" b="1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 layer  (e.g. </a:t>
            </a:r>
            <a:r>
              <a:rPr kumimoji="0" lang="en-GB" altLang="zh-CN" sz="1050" b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CdS)</a:t>
            </a:r>
            <a:endParaRPr kumimoji="0" lang="en-GB" altLang="zh-CN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 flipV="1">
            <a:off x="3996727" y="4962902"/>
            <a:ext cx="1429515" cy="87662"/>
          </a:xfrm>
          <a:prstGeom prst="rect">
            <a:avLst/>
          </a:prstGeom>
          <a:solidFill>
            <a:srgbClr val="CC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>
            <a:off x="4768420" y="5050565"/>
            <a:ext cx="0" cy="47108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Line 8"/>
          <p:cNvSpPr>
            <a:spLocks noChangeShapeType="1"/>
          </p:cNvSpPr>
          <p:nvPr/>
        </p:nvSpPr>
        <p:spPr bwMode="auto">
          <a:xfrm rot="5400000">
            <a:off x="5948077" y="4314956"/>
            <a:ext cx="11470" cy="238143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 flipV="1">
            <a:off x="6306890" y="3742182"/>
            <a:ext cx="319491" cy="87662"/>
          </a:xfrm>
          <a:prstGeom prst="rect">
            <a:avLst/>
          </a:prstGeom>
          <a:solidFill>
            <a:srgbClr val="CC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Line 6"/>
          <p:cNvSpPr>
            <a:spLocks noChangeShapeType="1"/>
          </p:cNvSpPr>
          <p:nvPr/>
        </p:nvSpPr>
        <p:spPr bwMode="auto">
          <a:xfrm>
            <a:off x="6466635" y="3828206"/>
            <a:ext cx="0" cy="47108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 rot="5400000">
            <a:off x="6823809" y="3915081"/>
            <a:ext cx="0" cy="74711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31750" y="2726988"/>
            <a:ext cx="1799797" cy="42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Glass</a:t>
            </a:r>
            <a:endParaRPr kumimoji="0" lang="en-GB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20960" y="3141676"/>
            <a:ext cx="1799797" cy="42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5837" tIns="32918" rIns="65837" bIns="329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zh-CN" sz="105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</a:rPr>
              <a:t>Transparent conductive oxide (e.g. ITO)</a:t>
            </a:r>
            <a:endParaRPr kumimoji="0" lang="en-GB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719832" y="2869654"/>
            <a:ext cx="2125910" cy="40840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1"/>
          </p:cNvCxnSpPr>
          <p:nvPr/>
        </p:nvCxnSpPr>
        <p:spPr>
          <a:xfrm>
            <a:off x="1295896" y="3421436"/>
            <a:ext cx="1549846" cy="28674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1" idx="1"/>
          </p:cNvCxnSpPr>
          <p:nvPr/>
        </p:nvCxnSpPr>
        <p:spPr>
          <a:xfrm flipV="1">
            <a:off x="1782787" y="3867941"/>
            <a:ext cx="1072786" cy="66156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20757" y="4591326"/>
            <a:ext cx="934816" cy="66156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Down Arrow 45"/>
          <p:cNvSpPr/>
          <p:nvPr/>
        </p:nvSpPr>
        <p:spPr>
          <a:xfrm>
            <a:off x="3595150" y="1381046"/>
            <a:ext cx="337436" cy="2553051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336" y="1521586"/>
            <a:ext cx="2362304" cy="155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2089089"/>
              </p:ext>
            </p:extLst>
          </p:nvPr>
        </p:nvGraphicFramePr>
        <p:xfrm>
          <a:off x="7917826" y="3269038"/>
          <a:ext cx="1836027" cy="998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Equation" r:id="rId6" imgW="723600" imgH="393480" progId="Equation.3">
                  <p:embed/>
                </p:oleObj>
              </mc:Choice>
              <mc:Fallback>
                <p:oleObj name="Equation" r:id="rId6" imgW="7236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7826" y="3269038"/>
                        <a:ext cx="1836027" cy="99854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135905" y="4642437"/>
            <a:ext cx="857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J=0</a:t>
            </a:r>
            <a:endParaRPr lang="en-GB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525772" y="6665620"/>
            <a:ext cx="4041491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800" dirty="0" smtClean="0"/>
              <a:t>Region 3: </a:t>
            </a:r>
            <a:r>
              <a:rPr lang="en-GB" sz="2800" dirty="0" err="1" smtClean="0"/>
              <a:t>E</a:t>
            </a:r>
            <a:r>
              <a:rPr lang="en-GB" sz="2800" baseline="-25000" dirty="0" err="1" smtClean="0"/>
              <a:t>photon</a:t>
            </a:r>
            <a:r>
              <a:rPr lang="en-GB" sz="2800" dirty="0" smtClean="0"/>
              <a:t>&gt;</a:t>
            </a:r>
            <a:r>
              <a:rPr lang="en-GB" sz="2800" dirty="0" err="1" smtClean="0"/>
              <a:t>E</a:t>
            </a:r>
            <a:r>
              <a:rPr lang="en-GB" sz="2800" baseline="-25000" dirty="0" err="1" smtClean="0"/>
              <a:t>window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188665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936" y="2145610"/>
            <a:ext cx="4322762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8720" y="1163880"/>
            <a:ext cx="3168352" cy="2652574"/>
          </a:xfrm>
          <a:prstGeom prst="rect">
            <a:avLst/>
          </a:prstGeom>
        </p:spPr>
      </p:pic>
      <p:pic>
        <p:nvPicPr>
          <p:cNvPr id="1028" name="Picture 4" descr="image file: c3ee42541j-f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952" y="5093717"/>
            <a:ext cx="3390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ile: c3ee42541j-f5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6878" y="3707829"/>
            <a:ext cx="37338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cpre.iitb.ac.in/equipments/eqp/img/Quantum_Effcinc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09160" y="5003973"/>
            <a:ext cx="614362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36" y="1638673"/>
            <a:ext cx="6480720" cy="51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 Same Side Corner Rectangle 1"/>
          <p:cNvSpPr/>
          <p:nvPr/>
        </p:nvSpPr>
        <p:spPr>
          <a:xfrm>
            <a:off x="2376016" y="2218956"/>
            <a:ext cx="1296144" cy="3920326"/>
          </a:xfrm>
          <a:prstGeom prst="round2SameRect">
            <a:avLst/>
          </a:prstGeom>
          <a:solidFill>
            <a:schemeClr val="accent4">
              <a:lumMod val="60000"/>
              <a:lumOff val="40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5757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985" y="1107252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6936" y="2145610"/>
            <a:ext cx="4322762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8720" y="1163880"/>
            <a:ext cx="3168352" cy="2652574"/>
          </a:xfrm>
          <a:prstGeom prst="rect">
            <a:avLst/>
          </a:prstGeom>
        </p:spPr>
      </p:pic>
      <p:pic>
        <p:nvPicPr>
          <p:cNvPr id="1028" name="Picture 4" descr="image file: c3ee42541j-f1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952" y="5093717"/>
            <a:ext cx="3390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ile: c3ee42541j-f5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6878" y="3707829"/>
            <a:ext cx="37338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cpre.iitb.ac.in/equipments/eqp/img/Quantum_Effcinc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09160" y="5003973"/>
            <a:ext cx="614362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36" y="1638673"/>
            <a:ext cx="6480720" cy="51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3635816" y="2740039"/>
            <a:ext cx="180360" cy="3509932"/>
          </a:xfrm>
          <a:prstGeom prst="line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455532" y="5940077"/>
            <a:ext cx="360644" cy="36004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102" y="527464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Window bandgap</a:t>
            </a:r>
            <a:endParaRPr lang="en-GB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596690"/>
              </p:ext>
            </p:extLst>
          </p:nvPr>
        </p:nvGraphicFramePr>
        <p:xfrm>
          <a:off x="137152" y="5750702"/>
          <a:ext cx="1835150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Equation" r:id="rId11" imgW="723600" imgH="393480" progId="Equation.3">
                  <p:embed/>
                </p:oleObj>
              </mc:Choice>
              <mc:Fallback>
                <p:oleObj name="Equation" r:id="rId11" imgW="7236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52" y="5750702"/>
                        <a:ext cx="1835150" cy="9985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385D8A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0474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706" y="2174208"/>
            <a:ext cx="6820580" cy="5272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324802" y="1480212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Real cells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242346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248" y="1200501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56" y="2339677"/>
            <a:ext cx="4322762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4664" y="4223936"/>
            <a:ext cx="3168352" cy="2652574"/>
          </a:xfrm>
          <a:prstGeom prst="rect">
            <a:avLst/>
          </a:prstGeom>
        </p:spPr>
      </p:pic>
      <p:pic>
        <p:nvPicPr>
          <p:cNvPr id="1028" name="Picture 4" descr="image file: c3ee42541j-f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56" y="5778726"/>
            <a:ext cx="3390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ile: c3ee42541j-f5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12816" y="-2122"/>
            <a:ext cx="37338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cpre.iitb.ac.in/equipments/eqp/img/Quantum_Effcinc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4984" y="4223936"/>
            <a:ext cx="614362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29093" y="147558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Optical losses</a:t>
            </a:r>
            <a:endParaRPr lang="en-GB" b="1" u="sng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0" y="2339677"/>
            <a:ext cx="3851720" cy="3404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00" y="2326734"/>
            <a:ext cx="3876798" cy="34178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503809" y="6156101"/>
            <a:ext cx="9359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Uniform reduction in EQE signal across wavelength range is an indication of optical losses i.e. reflection loss, optical blockages etc.</a:t>
            </a:r>
          </a:p>
          <a:p>
            <a:endParaRPr lang="en-GB" dirty="0"/>
          </a:p>
          <a:p>
            <a:r>
              <a:rPr lang="en-GB" dirty="0" smtClean="0"/>
              <a:t>Can also be an indication of poor system calibration.</a:t>
            </a:r>
            <a:endParaRPr lang="en-GB" dirty="0"/>
          </a:p>
        </p:txBody>
      </p:sp>
      <p:sp>
        <p:nvSpPr>
          <p:cNvPr id="2" name="Right Arrow 1"/>
          <p:cNvSpPr/>
          <p:nvPr/>
        </p:nvSpPr>
        <p:spPr>
          <a:xfrm>
            <a:off x="4347607" y="3746098"/>
            <a:ext cx="1512168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918731" y="2400322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High efficiency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7272560" y="2483693"/>
            <a:ext cx="162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Low efficiency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3920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88502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680000" y="316440"/>
            <a:ext cx="5183640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>
                <a:solidFill>
                  <a:srgbClr val="666666"/>
                </a:solidFill>
                <a:latin typeface="Ubuntu"/>
              </a:rPr>
              <a:t>Lecture Outline</a:t>
            </a:r>
            <a:endParaRPr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>
                <a:solidFill>
                  <a:srgbClr val="336600"/>
                </a:solidFill>
                <a:latin typeface="Ubuntu Medium"/>
              </a:rPr>
              <a:t>LX </a:t>
            </a:r>
            <a:endParaRPr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74934" y="2973049"/>
            <a:ext cx="846090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2800" dirty="0" smtClean="0"/>
              <a:t>Analysis of current voltage (J-V) curves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 smtClean="0"/>
              <a:t>External quantum efficiency (EQE) measurements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 smtClean="0"/>
              <a:t>Capacitance voltage (C-V) measurements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800" dirty="0"/>
          </a:p>
          <a:p>
            <a:endParaRPr lang="en-GB" sz="2800" dirty="0" smtClean="0"/>
          </a:p>
          <a:p>
            <a:pPr marL="285750" indent="-285750">
              <a:buFont typeface="Arial" pitchFamily="34" charset="0"/>
              <a:buChar char="•"/>
            </a:pPr>
            <a:endParaRPr lang="en-GB" sz="2800" dirty="0"/>
          </a:p>
          <a:p>
            <a:pPr marL="285750" indent="-285750">
              <a:buFont typeface="Arial" pitchFamily="34" charset="0"/>
              <a:buChar char="•"/>
            </a:pPr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630030" y="1739194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u="sng" dirty="0" smtClean="0"/>
              <a:t>Key junction characterisation techniques</a:t>
            </a:r>
            <a:endParaRPr lang="en-GB" sz="28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248" y="1200501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56" y="2339677"/>
            <a:ext cx="4322762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/>
          <a:stretch>
            <a:fillRect/>
          </a:stretch>
        </p:blipFill>
        <p:spPr bwMode="auto">
          <a:xfrm>
            <a:off x="589124" y="2127064"/>
            <a:ext cx="4320480" cy="318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4664" y="4223936"/>
            <a:ext cx="3168352" cy="2652574"/>
          </a:xfrm>
          <a:prstGeom prst="rect">
            <a:avLst/>
          </a:prstGeom>
        </p:spPr>
      </p:pic>
      <p:pic>
        <p:nvPicPr>
          <p:cNvPr id="1028" name="Picture 4" descr="image file: c3ee42541j-f1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56" y="5778726"/>
            <a:ext cx="3390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file: c3ee42541j-f5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12816" y="-2122"/>
            <a:ext cx="37338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cpre.iitb.ac.in/equipments/eqp/img/Quantum_Effcincy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4984" y="4223936"/>
            <a:ext cx="614362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Jon\Dropbox\MgCl2\Nature paper\Supplementary data figures\High efficiency JV EQE data figure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8424" y="2172118"/>
            <a:ext cx="3210726" cy="309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99640" y="1488003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window/ n-type  layer losses</a:t>
            </a:r>
            <a:endParaRPr lang="en-GB" b="1" u="sng" dirty="0"/>
          </a:p>
        </p:txBody>
      </p:sp>
      <p:sp>
        <p:nvSpPr>
          <p:cNvPr id="18" name="TextBox 17"/>
          <p:cNvSpPr txBox="1"/>
          <p:nvPr/>
        </p:nvSpPr>
        <p:spPr>
          <a:xfrm>
            <a:off x="589124" y="5796061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Reduced window layer thickness allows more light transmission to absorber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5688137" y="580907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Higher bandgap n-type layer shifts absorption edge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079872" y="2990303"/>
            <a:ext cx="84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High efficiency</a:t>
            </a:r>
            <a:endParaRPr lang="en-GB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329136" y="4227854"/>
            <a:ext cx="84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Lower efficiency</a:t>
            </a:r>
            <a:endParaRPr lang="en-GB" sz="1200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 flipH="1">
            <a:off x="1500099" y="3451968"/>
            <a:ext cx="1" cy="90393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1"/>
          </p:cNvCxnSpPr>
          <p:nvPr/>
        </p:nvCxnSpPr>
        <p:spPr>
          <a:xfrm flipH="1">
            <a:off x="1934527" y="4458687"/>
            <a:ext cx="394609" cy="16548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52480" y="2528638"/>
            <a:ext cx="84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High efficiency</a:t>
            </a:r>
            <a:endParaRPr lang="en-GB" sz="1200" dirty="0"/>
          </a:p>
        </p:txBody>
      </p:sp>
      <p:cxnSp>
        <p:nvCxnSpPr>
          <p:cNvPr id="27" name="Straight Arrow Connector 26"/>
          <p:cNvCxnSpPr>
            <a:stCxn id="26" idx="2"/>
          </p:cNvCxnSpPr>
          <p:nvPr/>
        </p:nvCxnSpPr>
        <p:spPr>
          <a:xfrm flipH="1">
            <a:off x="6972707" y="2990303"/>
            <a:ext cx="1" cy="3574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53787" y="3442269"/>
            <a:ext cx="84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Lower efficiency</a:t>
            </a:r>
            <a:endParaRPr lang="en-GB" sz="1200" dirty="0"/>
          </a:p>
        </p:txBody>
      </p:sp>
      <p:cxnSp>
        <p:nvCxnSpPr>
          <p:cNvPr id="30" name="Straight Arrow Connector 29"/>
          <p:cNvCxnSpPr>
            <a:stCxn id="29" idx="1"/>
          </p:cNvCxnSpPr>
          <p:nvPr/>
        </p:nvCxnSpPr>
        <p:spPr>
          <a:xfrm flipH="1">
            <a:off x="7259178" y="3673102"/>
            <a:ext cx="394609" cy="16548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43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108000" y="1141771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/>
          <a:stretch>
            <a:fillRect/>
          </a:stretch>
        </p:blipFill>
        <p:spPr bwMode="auto">
          <a:xfrm>
            <a:off x="-4529746" y="2352343"/>
            <a:ext cx="4336109" cy="319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4664" y="4223936"/>
            <a:ext cx="3168352" cy="2652574"/>
          </a:xfrm>
          <a:prstGeom prst="rect">
            <a:avLst/>
          </a:prstGeom>
        </p:spPr>
      </p:pic>
      <p:pic>
        <p:nvPicPr>
          <p:cNvPr id="1030" name="Picture 6" descr="image file: c3ee42541j-f5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27388" y="1161556"/>
            <a:ext cx="37338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cpre.iitb.ac.in/equipments/eqp/img/Quantum_Effcinc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4984" y="4223936"/>
            <a:ext cx="614362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0" y="2352451"/>
            <a:ext cx="3564568" cy="2984290"/>
          </a:xfrm>
          <a:prstGeom prst="rect">
            <a:avLst/>
          </a:prstGeom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24" y="1577212"/>
            <a:ext cx="2362304" cy="155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886302"/>
              </p:ext>
            </p:extLst>
          </p:nvPr>
        </p:nvGraphicFramePr>
        <p:xfrm>
          <a:off x="13465248" y="3964361"/>
          <a:ext cx="1836027" cy="998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Equation" r:id="rId10" imgW="723600" imgH="393480" progId="Equation.3">
                  <p:embed/>
                </p:oleObj>
              </mc:Choice>
              <mc:Fallback>
                <p:oleObj name="Equation" r:id="rId10" imgW="72360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465248" y="3964361"/>
                        <a:ext cx="1836027" cy="99854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277" y="3386344"/>
            <a:ext cx="5260058" cy="2084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Down Arrow 44"/>
          <p:cNvSpPr/>
          <p:nvPr/>
        </p:nvSpPr>
        <p:spPr>
          <a:xfrm>
            <a:off x="6887214" y="1867824"/>
            <a:ext cx="337436" cy="2795045"/>
          </a:xfrm>
          <a:prstGeom prst="downArrow">
            <a:avLst/>
          </a:prstGeom>
          <a:solidFill>
            <a:schemeClr val="accent6">
              <a:lumMod val="7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Down Arrow 34"/>
          <p:cNvSpPr/>
          <p:nvPr/>
        </p:nvSpPr>
        <p:spPr>
          <a:xfrm>
            <a:off x="6231925" y="1867824"/>
            <a:ext cx="337436" cy="2553051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Down Arrow 45"/>
          <p:cNvSpPr/>
          <p:nvPr/>
        </p:nvSpPr>
        <p:spPr>
          <a:xfrm>
            <a:off x="7776616" y="1867824"/>
            <a:ext cx="337436" cy="3076915"/>
          </a:xfrm>
          <a:prstGeom prst="downArrow">
            <a:avLst/>
          </a:prstGeom>
          <a:solidFill>
            <a:srgbClr val="C00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791840" y="6240883"/>
            <a:ext cx="8784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absorber layer is thin or depletion width is narrow then longer wavelength photons have an increased probability of not contributing to photocurrent. See a decrease in EQE for longer wavelengths.</a:t>
            </a:r>
            <a:endParaRPr lang="en-GB" dirty="0"/>
          </a:p>
        </p:txBody>
      </p:sp>
      <p:sp>
        <p:nvSpPr>
          <p:cNvPr id="47" name="TextBox 46"/>
          <p:cNvSpPr txBox="1"/>
          <p:nvPr/>
        </p:nvSpPr>
        <p:spPr>
          <a:xfrm>
            <a:off x="3644435" y="1392546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Deep penetration losses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2256732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904" y="2312953"/>
            <a:ext cx="4322762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4664" y="4223936"/>
            <a:ext cx="3168352" cy="2652574"/>
          </a:xfrm>
          <a:prstGeom prst="rect">
            <a:avLst/>
          </a:prstGeom>
        </p:spPr>
      </p:pic>
      <p:pic>
        <p:nvPicPr>
          <p:cNvPr id="1028" name="Picture 4" descr="image file: c3ee42541j-f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56" y="5654640"/>
            <a:ext cx="3390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cpre.iitb.ac.in/equipments/eqp/img/Quantum_Effcinc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4984" y="4223936"/>
            <a:ext cx="6143625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39" y="1885825"/>
            <a:ext cx="4490493" cy="3550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3809" y="5681364"/>
            <a:ext cx="9467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multi component materials such as CZTS can get a broad cut-off region due to changes in the absorber bandgap. </a:t>
            </a:r>
          </a:p>
          <a:p>
            <a:endParaRPr lang="en-GB" dirty="0"/>
          </a:p>
          <a:p>
            <a:r>
              <a:rPr lang="en-GB" dirty="0" smtClean="0"/>
              <a:t>This often signifies the material isn’t single phase and reduces the efficiency.</a:t>
            </a:r>
          </a:p>
          <a:p>
            <a:endParaRPr lang="en-GB" dirty="0"/>
          </a:p>
          <a:p>
            <a:r>
              <a:rPr lang="en-GB" dirty="0" smtClean="0"/>
              <a:t>Can also indicate enhanced recombination close to the back surface.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 rot="19952142">
            <a:off x="5854634" y="3269272"/>
            <a:ext cx="1007508" cy="1591691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2663943" y="1392546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Graded bandgap/back surface recombination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2256732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029" y="1547589"/>
            <a:ext cx="5022525" cy="369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5900" y="5652045"/>
            <a:ext cx="9725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certain situations see a complete change in EQE that corresponds to very low performance</a:t>
            </a:r>
          </a:p>
          <a:p>
            <a:endParaRPr lang="en-GB" dirty="0"/>
          </a:p>
          <a:p>
            <a:r>
              <a:rPr lang="en-GB" dirty="0" smtClean="0"/>
              <a:t>See reasonable EQE response near absorber band-edge but low response at all other wavelengths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9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External quantum efficiency (EQE)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030" y="1244456"/>
            <a:ext cx="5022525" cy="369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00" y="5004380"/>
            <a:ext cx="5256584" cy="243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own Arrow 10"/>
          <p:cNvSpPr/>
          <p:nvPr/>
        </p:nvSpPr>
        <p:spPr>
          <a:xfrm>
            <a:off x="6093446" y="4196784"/>
            <a:ext cx="288032" cy="136815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06376" y="5559131"/>
            <a:ext cx="2413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This is a </a:t>
            </a:r>
            <a:r>
              <a:rPr lang="en-GB" b="1" u="sng" dirty="0" smtClean="0"/>
              <a:t>buried junction response </a:t>
            </a:r>
            <a:r>
              <a:rPr lang="en-GB" dirty="0" smtClean="0"/>
              <a:t>due to both </a:t>
            </a:r>
            <a:r>
              <a:rPr lang="en-GB" i="1" dirty="0" smtClean="0"/>
              <a:t>p</a:t>
            </a:r>
            <a:r>
              <a:rPr lang="en-GB" dirty="0" smtClean="0"/>
              <a:t> and </a:t>
            </a:r>
            <a:r>
              <a:rPr lang="en-GB" i="1" dirty="0" smtClean="0"/>
              <a:t>n</a:t>
            </a:r>
            <a:r>
              <a:rPr lang="en-GB" dirty="0" smtClean="0"/>
              <a:t> type regions being present in the absorber layer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25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/>
              <a:t>Capacitance Voltage analysis (C-V)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6" y="2481489"/>
            <a:ext cx="4704523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21195" y="2515100"/>
            <a:ext cx="48504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Capacitance-voltage measurements are useful in </a:t>
            </a:r>
            <a:r>
              <a:rPr lang="en-GB" dirty="0" smtClean="0"/>
              <a:t>deriving particular </a:t>
            </a:r>
            <a:r>
              <a:rPr lang="en-GB" dirty="0"/>
              <a:t>parameters about PV devices.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Depending </a:t>
            </a:r>
            <a:r>
              <a:rPr lang="en-GB" dirty="0"/>
              <a:t>on the </a:t>
            </a:r>
            <a:r>
              <a:rPr lang="en-GB" dirty="0" smtClean="0"/>
              <a:t>type of </a:t>
            </a:r>
            <a:r>
              <a:rPr lang="en-GB" dirty="0"/>
              <a:t>solar cell, </a:t>
            </a:r>
            <a:r>
              <a:rPr lang="en-GB" dirty="0" smtClean="0"/>
              <a:t>capacitance-voltage </a:t>
            </a:r>
            <a:r>
              <a:rPr lang="en-GB" dirty="0"/>
              <a:t>(C-V) measurements can </a:t>
            </a:r>
            <a:r>
              <a:rPr lang="en-GB" dirty="0" smtClean="0"/>
              <a:t>be used </a:t>
            </a:r>
            <a:r>
              <a:rPr lang="en-GB" dirty="0"/>
              <a:t>to derive parameters such as the </a:t>
            </a:r>
            <a:r>
              <a:rPr lang="en-GB" dirty="0" smtClean="0"/>
              <a:t>doping concentration</a:t>
            </a:r>
            <a:endParaRPr lang="en-GB" dirty="0"/>
          </a:p>
          <a:p>
            <a:r>
              <a:rPr lang="en-GB" dirty="0"/>
              <a:t>and the built-in voltage of the junction.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A capacitance-frequency (C-f</a:t>
            </a:r>
            <a:r>
              <a:rPr lang="en-GB" dirty="0"/>
              <a:t>) sweep can be used to provide information on the existence</a:t>
            </a:r>
          </a:p>
          <a:p>
            <a:r>
              <a:rPr lang="en-GB" dirty="0"/>
              <a:t>of traps in the depletion region.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25" y="5630163"/>
            <a:ext cx="49423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dirty="0" smtClean="0"/>
              <a:t>Liverpool CV/Admittance spectroscopy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6336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/>
              <a:t>Capacitance Voltage analysis (C-V)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19" t="13105" r="14462" b="21405"/>
          <a:stretch/>
        </p:blipFill>
        <p:spPr bwMode="auto">
          <a:xfrm rot="5400000">
            <a:off x="4247800" y="1806101"/>
            <a:ext cx="5544237" cy="4767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94246" y="565204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Field</a:t>
            </a:r>
          </a:p>
          <a:p>
            <a:r>
              <a:rPr lang="en-GB" dirty="0" smtClean="0"/>
              <a:t>distribution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8031773" y="3487211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charge</a:t>
            </a:r>
          </a:p>
          <a:p>
            <a:r>
              <a:rPr lang="en-GB" dirty="0" smtClean="0"/>
              <a:t>distribution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6658188"/>
              </p:ext>
            </p:extLst>
          </p:nvPr>
        </p:nvGraphicFramePr>
        <p:xfrm>
          <a:off x="219672" y="3835386"/>
          <a:ext cx="3379968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Equation" r:id="rId7" imgW="1460160" imgH="622080" progId="Equation.3">
                  <p:embed/>
                </p:oleObj>
              </mc:Choice>
              <mc:Fallback>
                <p:oleObj name="Equation" r:id="rId7" imgW="1460160" imgH="622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9672" y="3835386"/>
                        <a:ext cx="3379968" cy="144016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>
                            <a:shade val="95000"/>
                            <a:satMod val="10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8996" y="288524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Can define the junction capacitance per unit area as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93278" y="5868069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Where W is the width of the depletion region and </a:t>
            </a:r>
            <a:r>
              <a:rPr lang="el-GR" dirty="0" smtClean="0">
                <a:cs typeface="Calibri"/>
              </a:rPr>
              <a:t>ε</a:t>
            </a:r>
            <a:r>
              <a:rPr lang="en-GB" baseline="-25000" dirty="0" smtClean="0">
                <a:cs typeface="Calibri"/>
              </a:rPr>
              <a:t>S</a:t>
            </a:r>
            <a:r>
              <a:rPr lang="en-GB" dirty="0" smtClean="0">
                <a:cs typeface="Calibri"/>
              </a:rPr>
              <a:t> is the semiconductor permittivity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295577" y="1547588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Can treat a p-n junction as a capacitor - </a:t>
            </a:r>
            <a:r>
              <a:rPr lang="en-GB" dirty="0"/>
              <a:t>depletion region </a:t>
            </a:r>
            <a:r>
              <a:rPr lang="en-GB" dirty="0" smtClean="0"/>
              <a:t>sandwiched between two plates.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512796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/>
              <a:t>Capacitance Voltage analysis (C-V)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952167"/>
              </p:ext>
            </p:extLst>
          </p:nvPr>
        </p:nvGraphicFramePr>
        <p:xfrm>
          <a:off x="3780000" y="6191677"/>
          <a:ext cx="230505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Equation" r:id="rId5" imgW="812520" imgH="431640" progId="Equation.3">
                  <p:embed/>
                </p:oleObj>
              </mc:Choice>
              <mc:Fallback>
                <p:oleObj name="Equation" r:id="rId5" imgW="8125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80000" y="6191677"/>
                        <a:ext cx="2305050" cy="1223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>
                            <a:shade val="95000"/>
                            <a:satMod val="10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47824" y="1637305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 generally assume a one sided abrupt junction for calculations. This is due to the higher doping densities in the n-type layer meaning the depletion region lies within the p-type layer </a:t>
            </a:r>
            <a:endParaRPr lang="en-GB" dirty="0"/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098" y="1403573"/>
            <a:ext cx="4734302" cy="231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546201"/>
              </p:ext>
            </p:extLst>
          </p:nvPr>
        </p:nvGraphicFramePr>
        <p:xfrm>
          <a:off x="4212345" y="4139877"/>
          <a:ext cx="2197217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Equation" r:id="rId8" imgW="774360" imgH="482400" progId="Equation.3">
                  <p:embed/>
                </p:oleObj>
              </mc:Choice>
              <mc:Fallback>
                <p:oleObj name="Equation" r:id="rId8" imgW="77436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2345" y="4139877"/>
                        <a:ext cx="2197217" cy="13681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4A7EBB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3808" y="4361760"/>
            <a:ext cx="295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a one sided junction we can determine the depletion width as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157456" y="5538538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Acceptor doping density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3597157" y="553853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Electron charge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157456" y="5285090"/>
            <a:ext cx="898476" cy="2534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824288" y="5285090"/>
            <a:ext cx="720080" cy="2791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4679" y="6542509"/>
            <a:ext cx="295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Using previous equation we get the relation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6573497" y="6397783"/>
            <a:ext cx="1972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Hence we can get N</a:t>
            </a:r>
            <a:r>
              <a:rPr lang="en-GB" baseline="-25000" dirty="0" smtClean="0"/>
              <a:t>a</a:t>
            </a:r>
            <a:r>
              <a:rPr lang="en-GB" dirty="0" smtClean="0"/>
              <a:t> from a plot of 1/C</a:t>
            </a:r>
            <a:r>
              <a:rPr lang="en-GB" baseline="30000" dirty="0" smtClean="0"/>
              <a:t>2</a:t>
            </a:r>
            <a:r>
              <a:rPr lang="en-GB" dirty="0" smtClean="0"/>
              <a:t> </a:t>
            </a:r>
            <a:r>
              <a:rPr lang="en-GB" dirty="0" err="1" smtClean="0"/>
              <a:t>vs</a:t>
            </a:r>
            <a:r>
              <a:rPr lang="en-GB" dirty="0" smtClean="0"/>
              <a:t> 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191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/>
              <a:t>Capacitance Voltage analysis (C-V)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0960" y="1835621"/>
            <a:ext cx="9576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Measure the capacitance response of the cell as a function of applied bias.</a:t>
            </a:r>
          </a:p>
          <a:p>
            <a:endParaRPr lang="en-GB" dirty="0" smtClean="0"/>
          </a:p>
          <a:p>
            <a:r>
              <a:rPr lang="en-GB" dirty="0"/>
              <a:t>C-V measurements can be made either forward-biased or </a:t>
            </a:r>
            <a:r>
              <a:rPr lang="en-GB" dirty="0" smtClean="0"/>
              <a:t>reverse biased. However</a:t>
            </a:r>
            <a:r>
              <a:rPr lang="en-GB" dirty="0"/>
              <a:t>, when the cell is forward-biased, the </a:t>
            </a:r>
            <a:r>
              <a:rPr lang="en-GB" dirty="0" smtClean="0"/>
              <a:t>applied DC </a:t>
            </a:r>
            <a:r>
              <a:rPr lang="en-GB" dirty="0"/>
              <a:t>voltage must be limited; </a:t>
            </a:r>
            <a:r>
              <a:rPr lang="en-GB" dirty="0" smtClean="0"/>
              <a:t>otherwise non-ohmic back contacts can alter the signal.</a:t>
            </a:r>
            <a:endParaRPr lang="en-GB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1341" r="8492" b="25079"/>
          <a:stretch/>
        </p:blipFill>
        <p:spPr bwMode="auto">
          <a:xfrm>
            <a:off x="11016976" y="4361760"/>
            <a:ext cx="4443515" cy="2022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9"/>
          <a:stretch/>
        </p:blipFill>
        <p:spPr bwMode="auto">
          <a:xfrm>
            <a:off x="36976" y="3898641"/>
            <a:ext cx="5036526" cy="342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29040" y="4640467"/>
            <a:ext cx="4734302" cy="2319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60763" y="1331565"/>
            <a:ext cx="389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Worked example – CdTe solar cell</a:t>
            </a:r>
            <a:endParaRPr lang="en-GB" b="1" u="sng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9" r="5120"/>
          <a:stretch/>
        </p:blipFill>
        <p:spPr bwMode="auto">
          <a:xfrm>
            <a:off x="5039820" y="3827476"/>
            <a:ext cx="4931820" cy="3513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966982" y="4172479"/>
            <a:ext cx="1737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Determine gradient of straight line fit around V=0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796287" y="3529050"/>
            <a:ext cx="13644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dirty="0" smtClean="0"/>
              <a:t>C vs. V plot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7128544" y="3529050"/>
            <a:ext cx="16417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dirty="0" smtClean="0"/>
              <a:t>1/C</a:t>
            </a:r>
            <a:r>
              <a:rPr lang="en-GB" baseline="30000" dirty="0" smtClean="0"/>
              <a:t>2</a:t>
            </a:r>
            <a:r>
              <a:rPr lang="en-GB" dirty="0" smtClean="0"/>
              <a:t> vs. V plot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3430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4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/>
              <a:t>Capacitance Voltage analysis (C-V)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5"/>
          <a:stretch>
            <a:fillRect/>
          </a:stretch>
        </p:blipFill>
        <p:spPr>
          <a:xfrm>
            <a:off x="8708180" y="67352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1341" r="8492" b="25079"/>
          <a:stretch/>
        </p:blipFill>
        <p:spPr bwMode="auto">
          <a:xfrm>
            <a:off x="10440912" y="2435987"/>
            <a:ext cx="506355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7784" y="3403449"/>
            <a:ext cx="9575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 for a CdTe cell with 5mm diameter square contacts we measured a the slope of the 1/C</a:t>
            </a:r>
            <a:r>
              <a:rPr lang="en-GB" baseline="30000" dirty="0" smtClean="0"/>
              <a:t>2</a:t>
            </a:r>
            <a:r>
              <a:rPr lang="en-GB" dirty="0" smtClean="0"/>
              <a:t> plot to be 2.7x10</a:t>
            </a:r>
            <a:r>
              <a:rPr lang="en-GB" baseline="30000" dirty="0" smtClean="0"/>
              <a:t>17.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508295"/>
              </p:ext>
            </p:extLst>
          </p:nvPr>
        </p:nvGraphicFramePr>
        <p:xfrm>
          <a:off x="3168104" y="1403573"/>
          <a:ext cx="3313113" cy="172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9" name="Equation" r:id="rId7" imgW="1168200" imgH="609480" progId="Equation.3">
                  <p:embed/>
                </p:oleObj>
              </mc:Choice>
              <mc:Fallback>
                <p:oleObj name="Equation" r:id="rId7" imgW="1168200" imgH="609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104" y="1403573"/>
                        <a:ext cx="3313113" cy="1728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4A7EBB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705971"/>
              </p:ext>
            </p:extLst>
          </p:nvPr>
        </p:nvGraphicFramePr>
        <p:xfrm>
          <a:off x="287784" y="4268558"/>
          <a:ext cx="3236937" cy="94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0" name="Equation" r:id="rId9" imgW="1536480" imgH="419040" progId="Equation.3">
                  <p:embed/>
                </p:oleObj>
              </mc:Choice>
              <mc:Fallback>
                <p:oleObj name="Equation" r:id="rId9" imgW="1536480" imgH="419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784" y="4268558"/>
                        <a:ext cx="3236937" cy="94337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4A7EBB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451541"/>
              </p:ext>
            </p:extLst>
          </p:nvPr>
        </p:nvGraphicFramePr>
        <p:xfrm>
          <a:off x="4248224" y="3916182"/>
          <a:ext cx="43068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1" name="Equation" r:id="rId11" imgW="2044440" imgH="203040" progId="Equation.3">
                  <p:embed/>
                </p:oleObj>
              </mc:Choice>
              <mc:Fallback>
                <p:oleObj name="Equation" r:id="rId11" imgW="204444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224" y="3916182"/>
                        <a:ext cx="4306887" cy="457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4A7EBB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540503"/>
              </p:ext>
            </p:extLst>
          </p:nvPr>
        </p:nvGraphicFramePr>
        <p:xfrm>
          <a:off x="4454525" y="4461048"/>
          <a:ext cx="3879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2" name="Equation" r:id="rId13" imgW="1841400" imgH="241200" progId="Equation.3">
                  <p:embed/>
                </p:oleObj>
              </mc:Choice>
              <mc:Fallback>
                <p:oleObj name="Equation" r:id="rId13" imgW="18414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525" y="4461048"/>
                        <a:ext cx="3879850" cy="542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4A7EBB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80694"/>
              </p:ext>
            </p:extLst>
          </p:nvPr>
        </p:nvGraphicFramePr>
        <p:xfrm>
          <a:off x="5356226" y="5147989"/>
          <a:ext cx="20605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3" name="Equation" r:id="rId15" imgW="977760" imgH="228600" progId="Equation.3">
                  <p:embed/>
                </p:oleObj>
              </mc:Choice>
              <mc:Fallback>
                <p:oleObj name="Equation" r:id="rId15" imgW="9777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6226" y="5147989"/>
                        <a:ext cx="2060575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4A7EBB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028920"/>
              </p:ext>
            </p:extLst>
          </p:nvPr>
        </p:nvGraphicFramePr>
        <p:xfrm>
          <a:off x="2520032" y="6277828"/>
          <a:ext cx="5978525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4" name="Equation" r:id="rId17" imgW="2108160" imgH="241200" progId="Equation.3">
                  <p:embed/>
                </p:oleObj>
              </mc:Choice>
              <mc:Fallback>
                <p:oleObj name="Equation" r:id="rId17" imgW="210816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032" y="6277828"/>
                        <a:ext cx="5978525" cy="6842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4A7EBB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17557" y="6315709"/>
            <a:ext cx="215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 CdTe doping density is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431800" y="1845141"/>
            <a:ext cx="215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p-type doping density is given by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6768504" y="1979637"/>
            <a:ext cx="280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 have included a contact area term A</a:t>
            </a:r>
            <a:endParaRPr lang="en-GB" dirty="0"/>
          </a:p>
        </p:txBody>
      </p:sp>
      <p:sp>
        <p:nvSpPr>
          <p:cNvPr id="26" name="Rounded Rectangle 25"/>
          <p:cNvSpPr/>
          <p:nvPr/>
        </p:nvSpPr>
        <p:spPr>
          <a:xfrm>
            <a:off x="120960" y="1293820"/>
            <a:ext cx="9850680" cy="19819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26"/>
          <p:cNvSpPr/>
          <p:nvPr/>
        </p:nvSpPr>
        <p:spPr>
          <a:xfrm>
            <a:off x="120960" y="3370779"/>
            <a:ext cx="9850680" cy="40448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2359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3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J-V analysis (J-V)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4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8840" y="-1755735"/>
            <a:ext cx="428625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t="31667" r="23021" b="22292"/>
          <a:stretch/>
        </p:blipFill>
        <p:spPr bwMode="auto">
          <a:xfrm>
            <a:off x="1846260" y="4543246"/>
            <a:ext cx="6127774" cy="2991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2" t="40663" r="37980" b="21003"/>
          <a:stretch/>
        </p:blipFill>
        <p:spPr bwMode="auto">
          <a:xfrm>
            <a:off x="10363746" y="4067869"/>
            <a:ext cx="5005014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8"/>
          <a:srcRect l="6349" b="5170"/>
          <a:stretch>
            <a:fillRect/>
          </a:stretch>
        </p:blipFill>
        <p:spPr bwMode="auto">
          <a:xfrm>
            <a:off x="10872960" y="-122080"/>
            <a:ext cx="449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18a"/>
          <p:cNvPicPr>
            <a:picLocks noChangeAspect="1" noChangeArrowheads="1"/>
          </p:cNvPicPr>
          <p:nvPr/>
        </p:nvPicPr>
        <p:blipFill>
          <a:blip r:embed="rId9"/>
          <a:srcRect l="6253" t="50819" r="16631" b="1639"/>
          <a:stretch>
            <a:fillRect/>
          </a:stretch>
        </p:blipFill>
        <p:spPr bwMode="auto">
          <a:xfrm>
            <a:off x="-4900215" y="1130404"/>
            <a:ext cx="3429000" cy="2687638"/>
          </a:xfrm>
          <a:prstGeom prst="rect">
            <a:avLst/>
          </a:prstGeom>
          <a:noFill/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646748" y="5412296"/>
            <a:ext cx="3695393" cy="2771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0" t="30306" r="38333" b="45802"/>
          <a:stretch/>
        </p:blipFill>
        <p:spPr bwMode="auto">
          <a:xfrm>
            <a:off x="1665347" y="2474223"/>
            <a:ext cx="2880044" cy="180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7" t="39429" r="35130" b="36620"/>
          <a:stretch/>
        </p:blipFill>
        <p:spPr bwMode="auto">
          <a:xfrm>
            <a:off x="4873926" y="2508686"/>
            <a:ext cx="3647181" cy="1809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81554" y="1475581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u="sng" dirty="0" smtClean="0"/>
              <a:t>Parasitic resistances</a:t>
            </a:r>
            <a:endParaRPr lang="en-GB" sz="2800" b="1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1756782" y="2142620"/>
            <a:ext cx="195277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600" dirty="0" smtClean="0"/>
              <a:t>Perfect p-n junction</a:t>
            </a:r>
            <a:endParaRPr lang="en-GB" sz="16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873926" y="2195661"/>
            <a:ext cx="172194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600" dirty="0" smtClean="0"/>
              <a:t>Real p-n junction</a:t>
            </a:r>
            <a:endParaRPr lang="en-GB" sz="1600" baseline="-25000" dirty="0"/>
          </a:p>
        </p:txBody>
      </p:sp>
      <p:sp>
        <p:nvSpPr>
          <p:cNvPr id="2" name="TextBox 1"/>
          <p:cNvSpPr txBox="1"/>
          <p:nvPr/>
        </p:nvSpPr>
        <p:spPr>
          <a:xfrm>
            <a:off x="1835793" y="4839215"/>
            <a:ext cx="1544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 good device should have low R</a:t>
            </a:r>
            <a:r>
              <a:rPr lang="en-GB" baseline="-25000" dirty="0" smtClean="0"/>
              <a:t>S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4999790" y="5116213"/>
            <a:ext cx="124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And high </a:t>
            </a:r>
            <a:r>
              <a:rPr lang="en-GB" dirty="0" err="1" smtClean="0"/>
              <a:t>R</a:t>
            </a:r>
            <a:r>
              <a:rPr lang="en-GB" baseline="-25000" dirty="0" err="1" smtClean="0"/>
              <a:t>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5675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88502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680000" y="316440"/>
            <a:ext cx="5183640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3200" dirty="0" smtClean="0">
                <a:solidFill>
                  <a:srgbClr val="666666"/>
                </a:solidFill>
                <a:latin typeface="Ubuntu"/>
              </a:rPr>
              <a:t>Summary</a:t>
            </a:r>
            <a:endParaRPr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>
                <a:solidFill>
                  <a:srgbClr val="336600"/>
                </a:solidFill>
                <a:latin typeface="Ubuntu Medium"/>
              </a:rPr>
              <a:t>LX </a:t>
            </a:r>
            <a:endParaRPr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53069" y="2583548"/>
            <a:ext cx="848277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GB" sz="2800" dirty="0" smtClean="0"/>
              <a:t>JV – R</a:t>
            </a:r>
            <a:r>
              <a:rPr lang="en-GB" sz="2800" baseline="-25000" dirty="0" smtClean="0"/>
              <a:t>S</a:t>
            </a:r>
            <a:r>
              <a:rPr lang="en-GB" sz="2800" dirty="0" smtClean="0"/>
              <a:t> and R</a:t>
            </a:r>
            <a:r>
              <a:rPr lang="en-GB" sz="2800" baseline="-25000" dirty="0" smtClean="0"/>
              <a:t>SH </a:t>
            </a:r>
            <a:r>
              <a:rPr lang="en-GB" sz="2800" dirty="0" smtClean="0">
                <a:sym typeface="Wingdings" pitchFamily="2" charset="2"/>
              </a:rPr>
              <a:t> can infer the issue</a:t>
            </a:r>
            <a:endParaRPr lang="en-GB" sz="2800" dirty="0" smtClean="0"/>
          </a:p>
          <a:p>
            <a:pPr marL="285750" indent="-285750">
              <a:buFont typeface="Arial" pitchFamily="34" charset="0"/>
              <a:buChar char="•"/>
            </a:pPr>
            <a:endParaRPr lang="en-GB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 smtClean="0"/>
              <a:t>J-V-T – Back contact barrier height measurements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 smtClean="0"/>
              <a:t>EQE – Layer behaviour and optical losses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sz="2800" dirty="0" smtClean="0"/>
              <a:t>CV - doping density of p-type layer</a:t>
            </a:r>
          </a:p>
          <a:p>
            <a:pPr marL="285750" indent="-285750">
              <a:buFont typeface="Arial" pitchFamily="34" charset="0"/>
              <a:buChar char="•"/>
            </a:pPr>
            <a:endParaRPr lang="en-GB" sz="2800" dirty="0"/>
          </a:p>
          <a:p>
            <a:endParaRPr lang="en-GB" sz="2800" dirty="0" smtClean="0"/>
          </a:p>
          <a:p>
            <a:pPr marL="285750" indent="-285750">
              <a:buFont typeface="Arial" pitchFamily="34" charset="0"/>
              <a:buChar char="•"/>
            </a:pPr>
            <a:endParaRPr lang="en-GB" sz="2800" dirty="0"/>
          </a:p>
          <a:p>
            <a:pPr marL="285750" indent="-285750">
              <a:buFont typeface="Arial" pitchFamily="34" charset="0"/>
              <a:buChar char="•"/>
            </a:pPr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753517" y="1442382"/>
            <a:ext cx="7220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u="sng" dirty="0" smtClean="0"/>
              <a:t>Key junction characterisation techniques</a:t>
            </a:r>
            <a:endParaRPr lang="en-GB" sz="2800" b="1" u="sng" dirty="0"/>
          </a:p>
        </p:txBody>
      </p:sp>
    </p:spTree>
    <p:extLst>
      <p:ext uri="{BB962C8B-B14F-4D97-AF65-F5344CB8AC3E}">
        <p14:creationId xmlns:p14="http://schemas.microsoft.com/office/powerpoint/2010/main" val="33965668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J-V analysis (J-V)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9" name="Picture 39"/>
          <p:cNvPicPr>
            <a:picLocks noChangeAspect="1" noChangeArrowheads="1"/>
          </p:cNvPicPr>
          <p:nvPr/>
        </p:nvPicPr>
        <p:blipFill rotWithShape="1">
          <a:blip r:embed="rId4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434"/>
          <a:stretch/>
        </p:blipFill>
        <p:spPr bwMode="auto">
          <a:xfrm>
            <a:off x="719832" y="1688504"/>
            <a:ext cx="3992405" cy="332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640" y="1688504"/>
            <a:ext cx="4304680" cy="332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8840" y="-1755735"/>
            <a:ext cx="428625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t="31667" r="23021" b="15926"/>
          <a:stretch/>
        </p:blipFill>
        <p:spPr bwMode="auto">
          <a:xfrm>
            <a:off x="-7120848" y="4240286"/>
            <a:ext cx="6912768" cy="38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2" t="40663" r="37980" b="21003"/>
          <a:stretch/>
        </p:blipFill>
        <p:spPr bwMode="auto">
          <a:xfrm>
            <a:off x="10872960" y="4361760"/>
            <a:ext cx="5005014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9"/>
          <a:srcRect l="6349" b="5170"/>
          <a:stretch>
            <a:fillRect/>
          </a:stretch>
        </p:blipFill>
        <p:spPr bwMode="auto">
          <a:xfrm>
            <a:off x="11824716" y="0"/>
            <a:ext cx="449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18a"/>
          <p:cNvPicPr>
            <a:picLocks noChangeAspect="1" noChangeArrowheads="1"/>
          </p:cNvPicPr>
          <p:nvPr/>
        </p:nvPicPr>
        <p:blipFill>
          <a:blip r:embed="rId10"/>
          <a:srcRect l="6253" t="50819" r="16631" b="1639"/>
          <a:stretch>
            <a:fillRect/>
          </a:stretch>
        </p:blipFill>
        <p:spPr bwMode="auto">
          <a:xfrm>
            <a:off x="-4900215" y="1130404"/>
            <a:ext cx="3429000" cy="268763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60996" y="1335971"/>
            <a:ext cx="5100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 err="1" smtClean="0"/>
              <a:t>R</a:t>
            </a:r>
            <a:r>
              <a:rPr lang="en-GB" sz="2400" baseline="-25000" dirty="0" err="1" smtClean="0"/>
              <a:t>s</a:t>
            </a:r>
            <a:endParaRPr lang="en-GB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7515980" y="1335971"/>
            <a:ext cx="62388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 err="1" smtClean="0"/>
              <a:t>R</a:t>
            </a:r>
            <a:r>
              <a:rPr lang="en-GB" sz="2400" baseline="-25000" dirty="0" err="1" smtClean="0"/>
              <a:t>sh</a:t>
            </a:r>
            <a:endParaRPr lang="en-GB" sz="2400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949969" y="5422359"/>
            <a:ext cx="3762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Causes of  high R</a:t>
            </a:r>
            <a:r>
              <a:rPr lang="en-GB" b="1" u="sng" baseline="-25000" dirty="0" smtClean="0"/>
              <a:t>S</a:t>
            </a:r>
            <a:r>
              <a:rPr lang="en-GB" b="1" u="sng" dirty="0" smtClean="0"/>
              <a:t> values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Overly thick absorber layer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Low conductivity TCO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Low doping levels</a:t>
            </a:r>
          </a:p>
          <a:p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5795400" y="5422359"/>
            <a:ext cx="3010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/>
              <a:t>Causes of  low </a:t>
            </a:r>
            <a:r>
              <a:rPr lang="en-GB" b="1" u="sng" dirty="0" err="1" smtClean="0"/>
              <a:t>R</a:t>
            </a:r>
            <a:r>
              <a:rPr lang="en-GB" b="1" u="sng" baseline="-25000" dirty="0" err="1" smtClean="0"/>
              <a:t>Sh</a:t>
            </a:r>
            <a:r>
              <a:rPr lang="en-GB" b="1" u="sng" dirty="0" smtClean="0"/>
              <a:t> values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Pinholes in layers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Weak diode regions</a:t>
            </a:r>
          </a:p>
          <a:p>
            <a:endParaRPr lang="en-GB" dirty="0"/>
          </a:p>
        </p:txBody>
      </p:sp>
      <p:pic>
        <p:nvPicPr>
          <p:cNvPr id="27651" name="Picture 3" descr="C:\Users\Jon\Dropbox\FIB EBIC paper\Figure 4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4984" y="5219997"/>
            <a:ext cx="5425440" cy="499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3180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J-V analysis (J-V)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8840" y="-1755735"/>
            <a:ext cx="428625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t="31667" r="23021" b="15926"/>
          <a:stretch/>
        </p:blipFill>
        <p:spPr bwMode="auto">
          <a:xfrm>
            <a:off x="-7120848" y="4240286"/>
            <a:ext cx="6912768" cy="38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2" t="40663" r="37980" b="21003"/>
          <a:stretch/>
        </p:blipFill>
        <p:spPr bwMode="auto">
          <a:xfrm>
            <a:off x="10872960" y="4361760"/>
            <a:ext cx="5005014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/>
          <a:srcRect l="6349" b="5170"/>
          <a:stretch>
            <a:fillRect/>
          </a:stretch>
        </p:blipFill>
        <p:spPr bwMode="auto">
          <a:xfrm>
            <a:off x="11824716" y="0"/>
            <a:ext cx="449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18a"/>
          <p:cNvPicPr>
            <a:picLocks noChangeAspect="1" noChangeArrowheads="1"/>
          </p:cNvPicPr>
          <p:nvPr/>
        </p:nvPicPr>
        <p:blipFill>
          <a:blip r:embed="rId8"/>
          <a:srcRect l="6253" t="50819" r="16631" b="1639"/>
          <a:stretch>
            <a:fillRect/>
          </a:stretch>
        </p:blipFill>
        <p:spPr bwMode="auto">
          <a:xfrm>
            <a:off x="-4900215" y="1130404"/>
            <a:ext cx="3429000" cy="268763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50224" y="-1332731"/>
            <a:ext cx="5100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 err="1" smtClean="0"/>
              <a:t>R</a:t>
            </a:r>
            <a:r>
              <a:rPr lang="en-GB" sz="2400" baseline="-25000" dirty="0" err="1" smtClean="0"/>
              <a:t>s</a:t>
            </a:r>
            <a:endParaRPr lang="en-GB" sz="24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5760392" y="-1101899"/>
            <a:ext cx="62388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 err="1" smtClean="0"/>
              <a:t>R</a:t>
            </a:r>
            <a:r>
              <a:rPr lang="en-GB" sz="2400" baseline="-25000" dirty="0" err="1" smtClean="0"/>
              <a:t>sh</a:t>
            </a:r>
            <a:endParaRPr lang="en-GB" sz="2400" baseline="-25000" dirty="0"/>
          </a:p>
        </p:txBody>
      </p:sp>
      <p:pic>
        <p:nvPicPr>
          <p:cNvPr id="27651" name="Picture 3" descr="C:\Users\Jon\Dropbox\FIB EBIC paper\Figure 4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97" y="1294334"/>
            <a:ext cx="6734556" cy="62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202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J-V analysis (J-V)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8840" y="-1755735"/>
            <a:ext cx="428625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1" t="31667" r="23021" b="15926"/>
          <a:stretch/>
        </p:blipFill>
        <p:spPr bwMode="auto">
          <a:xfrm>
            <a:off x="-7120848" y="4240286"/>
            <a:ext cx="6912768" cy="384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2" t="40663" r="37980" b="21003"/>
          <a:stretch/>
        </p:blipFill>
        <p:spPr bwMode="auto">
          <a:xfrm>
            <a:off x="10872960" y="4361760"/>
            <a:ext cx="5005014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/>
          <a:srcRect l="6349" b="5170"/>
          <a:stretch>
            <a:fillRect/>
          </a:stretch>
        </p:blipFill>
        <p:spPr bwMode="auto">
          <a:xfrm>
            <a:off x="11824716" y="0"/>
            <a:ext cx="449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18a"/>
          <p:cNvPicPr>
            <a:picLocks noChangeAspect="1" noChangeArrowheads="1"/>
          </p:cNvPicPr>
          <p:nvPr/>
        </p:nvPicPr>
        <p:blipFill>
          <a:blip r:embed="rId7"/>
          <a:srcRect l="6253" t="50819" r="16631" b="1639"/>
          <a:stretch>
            <a:fillRect/>
          </a:stretch>
        </p:blipFill>
        <p:spPr bwMode="auto">
          <a:xfrm>
            <a:off x="-4900215" y="1130404"/>
            <a:ext cx="3429000" cy="2687638"/>
          </a:xfrm>
          <a:prstGeom prst="rect">
            <a:avLst/>
          </a:prstGeom>
          <a:noFill/>
        </p:spPr>
      </p:pic>
      <p:pic>
        <p:nvPicPr>
          <p:cNvPr id="27651" name="Picture 3" descr="C:\Users\Jon\Dropbox\FIB EBIC paper\Figure 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4984" y="5219997"/>
            <a:ext cx="5425440" cy="499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46296" r="51686" b="20494"/>
          <a:stretch/>
        </p:blipFill>
        <p:spPr bwMode="auto">
          <a:xfrm>
            <a:off x="4571820" y="1710319"/>
            <a:ext cx="4693716" cy="212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0" t="45540" r="12283" b="8181"/>
          <a:stretch/>
        </p:blipFill>
        <p:spPr bwMode="auto">
          <a:xfrm>
            <a:off x="5215865" y="4283893"/>
            <a:ext cx="2734214" cy="2252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4" t="43769" r="50003" b="24151"/>
          <a:stretch/>
        </p:blipFill>
        <p:spPr bwMode="auto">
          <a:xfrm>
            <a:off x="2856804" y="4283893"/>
            <a:ext cx="2359061" cy="2190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8028" y="2269297"/>
            <a:ext cx="383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 determine </a:t>
            </a:r>
            <a:r>
              <a:rPr lang="en-GB" dirty="0" err="1" smtClean="0"/>
              <a:t>R</a:t>
            </a:r>
            <a:r>
              <a:rPr lang="en-GB" baseline="-25000" dirty="0" err="1" smtClean="0"/>
              <a:t>sh</a:t>
            </a:r>
            <a:r>
              <a:rPr lang="en-GB" dirty="0" smtClean="0"/>
              <a:t> fit to straight line portion of JV curve in reverse bias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287784" y="1403573"/>
            <a:ext cx="9575856" cy="26642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398028" y="4856107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R</a:t>
            </a:r>
            <a:r>
              <a:rPr lang="en-GB" baseline="-25000" dirty="0" err="1" smtClean="0"/>
              <a:t>s</a:t>
            </a:r>
            <a:r>
              <a:rPr lang="en-GB" dirty="0" smtClean="0"/>
              <a:t> can be more difficult to accurately determine. Two common methods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2920210" y="654250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Fit to forward bias region of curve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5577928" y="6542509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Measure change as function of light bias</a:t>
            </a:r>
            <a:endParaRPr lang="en-GB" dirty="0"/>
          </a:p>
        </p:txBody>
      </p:sp>
      <p:sp>
        <p:nvSpPr>
          <p:cNvPr id="28" name="Rounded Rectangle 27"/>
          <p:cNvSpPr/>
          <p:nvPr/>
        </p:nvSpPr>
        <p:spPr>
          <a:xfrm>
            <a:off x="315416" y="4162219"/>
            <a:ext cx="9575856" cy="32900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920210" y="434150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5172629" y="430838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02023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J-V analysis (J-V)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44" name="Picture 43"/>
          <p:cNvPicPr/>
          <p:nvPr/>
        </p:nvPicPr>
        <p:blipFill>
          <a:blip r:embed="rId3"/>
          <a:stretch>
            <a:fillRect/>
          </a:stretch>
        </p:blipFill>
        <p:spPr>
          <a:xfrm>
            <a:off x="8835840" y="6962040"/>
            <a:ext cx="1135800" cy="453600"/>
          </a:xfrm>
          <a:prstGeom prst="rect">
            <a:avLst/>
          </a:prstGeom>
          <a:ln>
            <a:noFill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10" t="40663" r="37981" b="21003"/>
          <a:stretch/>
        </p:blipFill>
        <p:spPr bwMode="auto">
          <a:xfrm>
            <a:off x="4567652" y="3282008"/>
            <a:ext cx="4264020" cy="3961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/>
          <a:srcRect l="6349" b="5170"/>
          <a:stretch>
            <a:fillRect/>
          </a:stretch>
        </p:blipFill>
        <p:spPr bwMode="auto">
          <a:xfrm>
            <a:off x="10800952" y="4019014"/>
            <a:ext cx="449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18a"/>
          <p:cNvPicPr>
            <a:picLocks noChangeAspect="1" noChangeArrowheads="1"/>
          </p:cNvPicPr>
          <p:nvPr/>
        </p:nvPicPr>
        <p:blipFill>
          <a:blip r:embed="rId6"/>
          <a:srcRect l="6253" t="50819" r="16631" b="1639"/>
          <a:stretch>
            <a:fillRect/>
          </a:stretch>
        </p:blipFill>
        <p:spPr bwMode="auto">
          <a:xfrm>
            <a:off x="503808" y="1334530"/>
            <a:ext cx="3429000" cy="2687638"/>
          </a:xfrm>
          <a:prstGeom prst="rect">
            <a:avLst/>
          </a:prstGeom>
          <a:noFill/>
        </p:spPr>
      </p:pic>
      <p:sp>
        <p:nvSpPr>
          <p:cNvPr id="18" name="Oval 17"/>
          <p:cNvSpPr/>
          <p:nvPr/>
        </p:nvSpPr>
        <p:spPr>
          <a:xfrm rot="14002971">
            <a:off x="7215706" y="3707233"/>
            <a:ext cx="1007508" cy="1591691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6321836" y="3652836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“Roll-over”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7652" y="1835621"/>
            <a:ext cx="4721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a non-ohmic contact is formed this results in the creation of a back contact junction diode.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503808" y="5075981"/>
            <a:ext cx="3247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This back-contact diode opposes the main junction diode and leads to the phenomenon of “roll-over” at high forward bias.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0697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163880"/>
            <a:ext cx="10079640" cy="6395760"/>
          </a:xfrm>
          <a:prstGeom prst="rect">
            <a:avLst/>
          </a:prstGeom>
          <a:solidFill>
            <a:srgbClr val="E6E6FF"/>
          </a:solidFill>
          <a:ln>
            <a:solidFill>
              <a:srgbClr val="3465A4"/>
            </a:solidFill>
          </a:ln>
        </p:spPr>
      </p:sp>
      <p:sp>
        <p:nvSpPr>
          <p:cNvPr id="40" name="Line 2"/>
          <p:cNvSpPr/>
          <p:nvPr/>
        </p:nvSpPr>
        <p:spPr>
          <a:xfrm>
            <a:off x="-208080" y="1163880"/>
            <a:ext cx="10368000" cy="0"/>
          </a:xfrm>
          <a:prstGeom prst="line">
            <a:avLst/>
          </a:prstGeom>
          <a:ln w="72000">
            <a:solidFill>
              <a:srgbClr val="333366"/>
            </a:solidFill>
            <a:round/>
          </a:ln>
        </p:spPr>
      </p: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20960" y="109800"/>
            <a:ext cx="3478680" cy="897840"/>
          </a:xfrm>
          <a:prstGeom prst="rect">
            <a:avLst/>
          </a:prstGeom>
          <a:ln>
            <a:noFill/>
          </a:ln>
        </p:spPr>
      </p:pic>
      <p:sp>
        <p:nvSpPr>
          <p:cNvPr id="42" name="CustomShape 3"/>
          <p:cNvSpPr/>
          <p:nvPr/>
        </p:nvSpPr>
        <p:spPr>
          <a:xfrm>
            <a:off x="4248224" y="316440"/>
            <a:ext cx="5615416" cy="547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dirty="0" smtClean="0">
                <a:solidFill>
                  <a:srgbClr val="666666"/>
                </a:solidFill>
                <a:latin typeface="Ubuntu"/>
              </a:rPr>
              <a:t>J-V analysis (J-V)</a:t>
            </a:r>
            <a:endParaRPr sz="2400" dirty="0"/>
          </a:p>
        </p:txBody>
      </p:sp>
      <p:sp>
        <p:nvSpPr>
          <p:cNvPr id="43" name="CustomShape 4"/>
          <p:cNvSpPr/>
          <p:nvPr/>
        </p:nvSpPr>
        <p:spPr>
          <a:xfrm>
            <a:off x="3780000" y="178920"/>
            <a:ext cx="1583640" cy="304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GB" sz="1500" dirty="0" smtClean="0">
                <a:solidFill>
                  <a:srgbClr val="336600"/>
                </a:solidFill>
                <a:latin typeface="Ubuntu Medium"/>
              </a:rPr>
              <a:t>L6 </a:t>
            </a:r>
            <a:endParaRPr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 l="6349" b="5170"/>
          <a:stretch>
            <a:fillRect/>
          </a:stretch>
        </p:blipFill>
        <p:spPr bwMode="auto">
          <a:xfrm>
            <a:off x="10800952" y="4019014"/>
            <a:ext cx="4495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626461" y="1369036"/>
            <a:ext cx="23165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For a p-type semiconductor can create an ohmic contact if;</a:t>
            </a:r>
            <a:endParaRPr lang="en-GB" sz="16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9" t="27655" r="34048" b="43523"/>
          <a:stretch/>
        </p:blipFill>
        <p:spPr bwMode="auto">
          <a:xfrm>
            <a:off x="287784" y="4795234"/>
            <a:ext cx="7226153" cy="274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3270" y="449991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Schottky barrier</a:t>
            </a:r>
            <a:endParaRPr lang="en-GB" b="1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9" t="41609" r="48231" b="45063"/>
          <a:stretch/>
        </p:blipFill>
        <p:spPr bwMode="auto">
          <a:xfrm>
            <a:off x="7631869" y="5809714"/>
            <a:ext cx="2316553" cy="526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8" t="21490" r="35339" b="49234"/>
          <a:stretch/>
        </p:blipFill>
        <p:spPr bwMode="auto">
          <a:xfrm>
            <a:off x="279378" y="1369036"/>
            <a:ext cx="7234560" cy="291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73270" y="123522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Ohmic contact</a:t>
            </a:r>
            <a:endParaRPr lang="en-GB" b="1" dirty="0"/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1" t="40732" r="35231" b="49636"/>
          <a:stretch/>
        </p:blipFill>
        <p:spPr bwMode="auto">
          <a:xfrm>
            <a:off x="7725024" y="2565194"/>
            <a:ext cx="2025287" cy="522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624975" y="4715941"/>
            <a:ext cx="23165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If this condition is not met we introduce a back contact Schottky barrier </a:t>
            </a:r>
            <a:endParaRPr lang="en-GB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8424688" y="3213100"/>
            <a:ext cx="899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Electron affinity</a:t>
            </a:r>
            <a:endParaRPr lang="en-GB" sz="1200" dirty="0"/>
          </a:p>
        </p:txBody>
      </p:sp>
      <p:cxnSp>
        <p:nvCxnSpPr>
          <p:cNvPr id="7" name="Straight Arrow Connector 6"/>
          <p:cNvCxnSpPr>
            <a:endCxn id="21509" idx="2"/>
          </p:cNvCxnSpPr>
          <p:nvPr/>
        </p:nvCxnSpPr>
        <p:spPr>
          <a:xfrm flipV="1">
            <a:off x="8640712" y="3087734"/>
            <a:ext cx="96956" cy="1530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80027" y="3296891"/>
            <a:ext cx="899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Bandgap</a:t>
            </a:r>
            <a:endParaRPr lang="en-GB" sz="12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9532879" y="3087734"/>
            <a:ext cx="0" cy="209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40647" y="3213100"/>
            <a:ext cx="899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Metal work function</a:t>
            </a:r>
            <a:endParaRPr lang="en-GB" sz="1200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893499" y="3060031"/>
            <a:ext cx="96956" cy="1530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25025" y="6804173"/>
            <a:ext cx="221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Back contact barrier height</a:t>
            </a:r>
            <a:endParaRPr lang="en-GB" sz="12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7941977" y="6166315"/>
            <a:ext cx="601780" cy="6378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6853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</TotalTime>
  <Words>1323</Words>
  <Application>Microsoft Office PowerPoint</Application>
  <PresentationFormat>Custom</PresentationFormat>
  <Paragraphs>256</Paragraphs>
  <Slides>40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</dc:creator>
  <cp:lastModifiedBy>Jon</cp:lastModifiedBy>
  <cp:revision>53</cp:revision>
  <dcterms:modified xsi:type="dcterms:W3CDTF">2014-11-06T10:02:45Z</dcterms:modified>
</cp:coreProperties>
</file>